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28"/>
  </p:notesMasterIdLst>
  <p:handoutMasterIdLst>
    <p:handoutMasterId r:id="rId29"/>
  </p:handoutMasterIdLst>
  <p:sldIdLst>
    <p:sldId id="256" r:id="rId4"/>
    <p:sldId id="389" r:id="rId5"/>
    <p:sldId id="393" r:id="rId6"/>
    <p:sldId id="394" r:id="rId7"/>
    <p:sldId id="395" r:id="rId8"/>
    <p:sldId id="392" r:id="rId9"/>
    <p:sldId id="396" r:id="rId10"/>
    <p:sldId id="397" r:id="rId11"/>
    <p:sldId id="398" r:id="rId12"/>
    <p:sldId id="404" r:id="rId13"/>
    <p:sldId id="390" r:id="rId14"/>
    <p:sldId id="391" r:id="rId15"/>
    <p:sldId id="399" r:id="rId16"/>
    <p:sldId id="372" r:id="rId17"/>
    <p:sldId id="373" r:id="rId18"/>
    <p:sldId id="379" r:id="rId19"/>
    <p:sldId id="401" r:id="rId20"/>
    <p:sldId id="386" r:id="rId21"/>
    <p:sldId id="402" r:id="rId22"/>
    <p:sldId id="380" r:id="rId23"/>
    <p:sldId id="382" r:id="rId24"/>
    <p:sldId id="384" r:id="rId25"/>
    <p:sldId id="381" r:id="rId26"/>
    <p:sldId id="403" r:id="rId27"/>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911"/>
    <a:srgbClr val="007E39"/>
    <a:srgbClr val="DF402F"/>
    <a:srgbClr val="008000"/>
    <a:srgbClr val="21E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503" autoAdjust="0"/>
    <p:restoredTop sz="95851" autoAdjust="0"/>
  </p:normalViewPr>
  <p:slideViewPr>
    <p:cSldViewPr>
      <p:cViewPr varScale="1">
        <p:scale>
          <a:sx n="89" d="100"/>
          <a:sy n="89" d="100"/>
        </p:scale>
        <p:origin x="1195" y="7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3.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a:pPr>
            <a:r>
              <a:rPr lang="en-CA"/>
              <a:t>Shrub Cut + Remove Benefit</a:t>
            </a:r>
          </a:p>
        </c:rich>
      </c:tx>
      <c:overlay val="0"/>
    </c:title>
    <c:autoTitleDeleted val="0"/>
    <c:plotArea>
      <c:layout/>
      <c:lineChart>
        <c:grouping val="standard"/>
        <c:varyColors val="0"/>
        <c:ser>
          <c:idx val="0"/>
          <c:order val="0"/>
          <c:tx>
            <c:strRef>
              <c:f>'[Data_entry_Figures_12_09_27.xlsm]S1-B'!$B$4</c:f>
              <c:strCache>
                <c:ptCount val="1"/>
                <c:pt idx="0">
                  <c:v>A</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F81BD">
                      <a:shade val="76000"/>
                      <a:shade val="95000"/>
                      <a:satMod val="105000"/>
                    </a:srgbClr>
                  </a:solidFill>
                  <a:prstDash val="solid"/>
                  <a:round/>
                </a14:hiddenLine>
              </a:ext>
            </a:extLst>
          </c:spPr>
          <c:marker>
            <c:spPr>
              <a:solidFill>
                <a:srgbClr val="4F81B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F81BD">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'[Data_entry_Figures_12_09_27.xlsm]S1-B'!$B$5:$B$20</c:f>
              <c:numCache>
                <c:formatCode>General</c:formatCode>
                <c:ptCount val="16"/>
                <c:pt idx="0">
                  <c:v>0.5</c:v>
                </c:pt>
                <c:pt idx="1">
                  <c:v>0.6</c:v>
                </c:pt>
                <c:pt idx="2">
                  <c:v>0.7</c:v>
                </c:pt>
                <c:pt idx="3">
                  <c:v>0.8</c:v>
                </c:pt>
                <c:pt idx="4">
                  <c:v>0.9</c:v>
                </c:pt>
                <c:pt idx="5">
                  <c:v>1</c:v>
                </c:pt>
                <c:pt idx="6">
                  <c:v>0.75</c:v>
                </c:pt>
                <c:pt idx="7">
                  <c:v>0.75</c:v>
                </c:pt>
                <c:pt idx="8">
                  <c:v>0.75</c:v>
                </c:pt>
                <c:pt idx="9">
                  <c:v>0.75</c:v>
                </c:pt>
                <c:pt idx="10">
                  <c:v>0.5</c:v>
                </c:pt>
                <c:pt idx="11">
                  <c:v>0.5</c:v>
                </c:pt>
                <c:pt idx="12">
                  <c:v>0.5</c:v>
                </c:pt>
                <c:pt idx="13">
                  <c:v>0.5</c:v>
                </c:pt>
                <c:pt idx="14">
                  <c:v>0.5</c:v>
                </c:pt>
                <c:pt idx="15">
                  <c:v>0.5</c:v>
                </c:pt>
              </c:numCache>
            </c:numRef>
          </c:val>
          <c:smooth val="0"/>
        </c:ser>
        <c:ser>
          <c:idx val="1"/>
          <c:order val="1"/>
          <c:tx>
            <c:strRef>
              <c:f>'[Data_entry_Figures_12_09_27.xlsm]S1-B'!$C$4</c:f>
              <c:strCache>
                <c:ptCount val="1"/>
                <c:pt idx="0">
                  <c:v>B</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C0504D">
                      <a:shade val="76000"/>
                      <a:shade val="95000"/>
                      <a:satMod val="105000"/>
                    </a:srgbClr>
                  </a:solidFill>
                  <a:prstDash val="solid"/>
                  <a:round/>
                </a14:hiddenLine>
              </a:ext>
            </a:extLst>
          </c:spPr>
          <c:marker>
            <c:spPr>
              <a:solidFill>
                <a:srgbClr val="C0504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C0504D">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'[Data_entry_Figures_12_09_27.xlsm]S1-B'!$C$5:$C$20</c:f>
              <c:numCache>
                <c:formatCode>General</c:formatCode>
                <c:ptCount val="16"/>
                <c:pt idx="0">
                  <c:v>0.75</c:v>
                </c:pt>
                <c:pt idx="1">
                  <c:v>0.70000000000000007</c:v>
                </c:pt>
                <c:pt idx="2">
                  <c:v>0.75</c:v>
                </c:pt>
                <c:pt idx="3">
                  <c:v>0.75</c:v>
                </c:pt>
                <c:pt idx="4">
                  <c:v>0.7</c:v>
                </c:pt>
                <c:pt idx="5">
                  <c:v>0.6</c:v>
                </c:pt>
                <c:pt idx="6">
                  <c:v>0.75</c:v>
                </c:pt>
                <c:pt idx="7">
                  <c:v>0.75</c:v>
                </c:pt>
                <c:pt idx="8">
                  <c:v>0.35</c:v>
                </c:pt>
                <c:pt idx="9">
                  <c:v>0.3</c:v>
                </c:pt>
                <c:pt idx="10">
                  <c:v>0.4</c:v>
                </c:pt>
                <c:pt idx="11">
                  <c:v>0.4</c:v>
                </c:pt>
                <c:pt idx="12">
                  <c:v>7.0000000000000007E-2</c:v>
                </c:pt>
                <c:pt idx="13">
                  <c:v>0.05</c:v>
                </c:pt>
                <c:pt idx="14">
                  <c:v>0.1</c:v>
                </c:pt>
                <c:pt idx="15">
                  <c:v>0.1</c:v>
                </c:pt>
              </c:numCache>
            </c:numRef>
          </c:val>
          <c:smooth val="0"/>
        </c:ser>
        <c:ser>
          <c:idx val="2"/>
          <c:order val="2"/>
          <c:tx>
            <c:strRef>
              <c:f>'[Data_entry_Figures_12_09_27.xlsm]S1-B'!$D$4</c:f>
              <c:strCache>
                <c:ptCount val="1"/>
                <c:pt idx="0">
                  <c:v>C</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9BBB59">
                      <a:shade val="76000"/>
                      <a:shade val="95000"/>
                      <a:satMod val="105000"/>
                    </a:srgbClr>
                  </a:solidFill>
                  <a:prstDash val="solid"/>
                  <a:round/>
                </a14:hiddenLine>
              </a:ext>
            </a:extLst>
          </c:spPr>
          <c:marker>
            <c:spPr>
              <a:solidFill>
                <a:srgbClr val="9BBB59">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9BBB59">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'[Data_entry_Figures_12_09_27.xlsm]S1-B'!$D$5:$D$20</c:f>
              <c:numCache>
                <c:formatCode>General</c:formatCode>
                <c:ptCount val="16"/>
                <c:pt idx="0">
                  <c:v>0.15000000000000002</c:v>
                </c:pt>
                <c:pt idx="1">
                  <c:v>9.9999999999999978E-2</c:v>
                </c:pt>
                <c:pt idx="2">
                  <c:v>0.25</c:v>
                </c:pt>
                <c:pt idx="3">
                  <c:v>0.25</c:v>
                </c:pt>
                <c:pt idx="4">
                  <c:v>0.85</c:v>
                </c:pt>
                <c:pt idx="5">
                  <c:v>0.75</c:v>
                </c:pt>
                <c:pt idx="6">
                  <c:v>0.6</c:v>
                </c:pt>
                <c:pt idx="7">
                  <c:v>0.5</c:v>
                </c:pt>
                <c:pt idx="8">
                  <c:v>0.75</c:v>
                </c:pt>
                <c:pt idx="9">
                  <c:v>0.6</c:v>
                </c:pt>
                <c:pt idx="10">
                  <c:v>0.5</c:v>
                </c:pt>
                <c:pt idx="11">
                  <c:v>0.5</c:v>
                </c:pt>
                <c:pt idx="12">
                  <c:v>0.75</c:v>
                </c:pt>
                <c:pt idx="13">
                  <c:v>0.5</c:v>
                </c:pt>
                <c:pt idx="14">
                  <c:v>0.5</c:v>
                </c:pt>
                <c:pt idx="15">
                  <c:v>0.25</c:v>
                </c:pt>
              </c:numCache>
            </c:numRef>
          </c:val>
          <c:smooth val="0"/>
        </c:ser>
        <c:ser>
          <c:idx val="3"/>
          <c:order val="3"/>
          <c:tx>
            <c:strRef>
              <c:f>'[Data_entry_Figures_12_09_27.xlsm]S1-B'!$E$4</c:f>
              <c:strCache>
                <c:ptCount val="1"/>
                <c:pt idx="0">
                  <c:v>D</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8064A2">
                      <a:shade val="76000"/>
                      <a:shade val="95000"/>
                      <a:satMod val="105000"/>
                    </a:srgbClr>
                  </a:solidFill>
                  <a:prstDash val="solid"/>
                  <a:round/>
                </a14:hiddenLine>
              </a:ext>
            </a:extLst>
          </c:spPr>
          <c:marker>
            <c:spPr>
              <a:solidFill>
                <a:srgbClr val="8064A2">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8064A2">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'[Data_entry_Figures_12_09_27.xlsm]S1-B'!$E$5:$E$20</c:f>
              <c:numCache>
                <c:formatCode>General</c:formatCode>
                <c:ptCount val="16"/>
                <c:pt idx="0">
                  <c:v>0.5</c:v>
                </c:pt>
                <c:pt idx="1">
                  <c:v>0.44999999999999996</c:v>
                </c:pt>
                <c:pt idx="2">
                  <c:v>0.39999999999999997</c:v>
                </c:pt>
                <c:pt idx="3">
                  <c:v>0.19999999999999998</c:v>
                </c:pt>
                <c:pt idx="4">
                  <c:v>0.6</c:v>
                </c:pt>
                <c:pt idx="5">
                  <c:v>0.5</c:v>
                </c:pt>
                <c:pt idx="6">
                  <c:v>0.4</c:v>
                </c:pt>
                <c:pt idx="7">
                  <c:v>0.2</c:v>
                </c:pt>
                <c:pt idx="8">
                  <c:v>0.5</c:v>
                </c:pt>
                <c:pt idx="9">
                  <c:v>0.4</c:v>
                </c:pt>
                <c:pt idx="10">
                  <c:v>0.3</c:v>
                </c:pt>
                <c:pt idx="11">
                  <c:v>0.1</c:v>
                </c:pt>
                <c:pt idx="12">
                  <c:v>0.3</c:v>
                </c:pt>
                <c:pt idx="13">
                  <c:v>0.2</c:v>
                </c:pt>
                <c:pt idx="14">
                  <c:v>0.1</c:v>
                </c:pt>
                <c:pt idx="15">
                  <c:v>0</c:v>
                </c:pt>
              </c:numCache>
            </c:numRef>
          </c:val>
          <c:smooth val="0"/>
        </c:ser>
        <c:ser>
          <c:idx val="4"/>
          <c:order val="4"/>
          <c:tx>
            <c:strRef>
              <c:f>'[Data_entry_Figures_12_09_27.xlsm]S1-B'!$F$4</c:f>
              <c:strCache>
                <c:ptCount val="1"/>
                <c:pt idx="0">
                  <c:v>E</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BACC6">
                      <a:shade val="76000"/>
                      <a:shade val="95000"/>
                      <a:satMod val="105000"/>
                    </a:srgbClr>
                  </a:solidFill>
                  <a:prstDash val="solid"/>
                  <a:round/>
                </a14:hiddenLine>
              </a:ext>
            </a:extLst>
          </c:spPr>
          <c:marker>
            <c:spPr>
              <a:solidFill>
                <a:srgbClr val="4BACC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BACC6">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'[Data_entry_Figures_12_09_27.xlsm]S1-B'!$F$5:$F$20</c:f>
              <c:numCache>
                <c:formatCode>General</c:formatCode>
                <c:ptCount val="16"/>
                <c:pt idx="0">
                  <c:v>0.7</c:v>
                </c:pt>
                <c:pt idx="1">
                  <c:v>0.75</c:v>
                </c:pt>
                <c:pt idx="2">
                  <c:v>0.70000000000000007</c:v>
                </c:pt>
                <c:pt idx="3">
                  <c:v>0.75</c:v>
                </c:pt>
                <c:pt idx="4">
                  <c:v>0.8</c:v>
                </c:pt>
                <c:pt idx="5">
                  <c:v>0.8</c:v>
                </c:pt>
                <c:pt idx="6">
                  <c:v>0.7</c:v>
                </c:pt>
                <c:pt idx="7">
                  <c:v>0.7</c:v>
                </c:pt>
                <c:pt idx="8">
                  <c:v>0.8</c:v>
                </c:pt>
                <c:pt idx="9">
                  <c:v>0.8</c:v>
                </c:pt>
                <c:pt idx="10">
                  <c:v>0.7</c:v>
                </c:pt>
                <c:pt idx="11">
                  <c:v>0.7</c:v>
                </c:pt>
                <c:pt idx="12">
                  <c:v>0.6</c:v>
                </c:pt>
                <c:pt idx="13">
                  <c:v>0.6</c:v>
                </c:pt>
                <c:pt idx="14">
                  <c:v>0.4</c:v>
                </c:pt>
                <c:pt idx="15">
                  <c:v>0.4</c:v>
                </c:pt>
              </c:numCache>
            </c:numRef>
          </c:val>
          <c:smooth val="0"/>
        </c:ser>
        <c:ser>
          <c:idx val="5"/>
          <c:order val="5"/>
          <c:tx>
            <c:strRef>
              <c:f>'[Data_entry_Figures_12_09_27.xlsm]S1-B'!$G$4</c:f>
              <c:strCache>
                <c:ptCount val="1"/>
                <c:pt idx="0">
                  <c:v>Avg</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F79646">
                      <a:shade val="76000"/>
                      <a:shade val="95000"/>
                      <a:satMod val="105000"/>
                    </a:srgbClr>
                  </a:solidFill>
                  <a:prstDash val="solid"/>
                  <a:round/>
                </a14:hiddenLine>
              </a:ext>
            </a:extLst>
          </c:spPr>
          <c:marker>
            <c:spPr>
              <a:solidFill>
                <a:srgbClr val="F7964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F79646">
                        <a:shade val="76000"/>
                        <a:shade val="95000"/>
                        <a:satMod val="105000"/>
                      </a:srgbClr>
                    </a:solidFill>
                    <a:prstDash val="solid"/>
                    <a:round/>
                  </a14:hiddenLine>
                </a:ext>
              </a:extLst>
            </c:spPr>
          </c:marker>
          <c:errBars>
            <c:errDir val="y"/>
            <c:errBarType val="both"/>
            <c:errValType val="cust"/>
            <c:noEndCap val="0"/>
            <c:plus>
              <c:numRef>
                <c:f>'[Data_entry_Figures_12_09_27.xlsm]S1-B'!$H$5:$H$20</c:f>
                <c:numCache>
                  <c:formatCode>General</c:formatCode>
                  <c:ptCount val="16"/>
                  <c:pt idx="0">
                    <c:v>0.23611437906235205</c:v>
                  </c:pt>
                  <c:pt idx="1">
                    <c:v>0.26124700955226282</c:v>
                  </c:pt>
                  <c:pt idx="2">
                    <c:v>0.22192341021172138</c:v>
                  </c:pt>
                  <c:pt idx="3">
                    <c:v>0.2979093821953247</c:v>
                  </c:pt>
                  <c:pt idx="4">
                    <c:v>0.12041594578792232</c:v>
                  </c:pt>
                  <c:pt idx="5">
                    <c:v>0.19235384061671296</c:v>
                  </c:pt>
                  <c:pt idx="6">
                    <c:v>0.14747881203752566</c:v>
                  </c:pt>
                  <c:pt idx="7">
                    <c:v>0.23611437906235172</c:v>
                  </c:pt>
                  <c:pt idx="8">
                    <c:v>0.19557607215607919</c:v>
                  </c:pt>
                  <c:pt idx="9">
                    <c:v>0.21679483388678808</c:v>
                  </c:pt>
                  <c:pt idx="10">
                    <c:v>0.14832396974191334</c:v>
                  </c:pt>
                  <c:pt idx="11">
                    <c:v>0.21908902300206629</c:v>
                  </c:pt>
                  <c:pt idx="12">
                    <c:v>0.26538651058409118</c:v>
                  </c:pt>
                  <c:pt idx="13">
                    <c:v>0.23345235059857497</c:v>
                  </c:pt>
                  <c:pt idx="14">
                    <c:v>0.20493901531919193</c:v>
                  </c:pt>
                  <c:pt idx="15">
                    <c:v>0.20615528128088306</c:v>
                  </c:pt>
                </c:numCache>
              </c:numRef>
            </c:plus>
            <c:minus>
              <c:numRef>
                <c:f>'[Data_entry_Figures_12_09_27.xlsm]S1-B'!$H$5:$H$20</c:f>
                <c:numCache>
                  <c:formatCode>General</c:formatCode>
                  <c:ptCount val="16"/>
                  <c:pt idx="0">
                    <c:v>0.23611437906235205</c:v>
                  </c:pt>
                  <c:pt idx="1">
                    <c:v>0.26124700955226282</c:v>
                  </c:pt>
                  <c:pt idx="2">
                    <c:v>0.22192341021172138</c:v>
                  </c:pt>
                  <c:pt idx="3">
                    <c:v>0.2979093821953247</c:v>
                  </c:pt>
                  <c:pt idx="4">
                    <c:v>0.12041594578792232</c:v>
                  </c:pt>
                  <c:pt idx="5">
                    <c:v>0.19235384061671296</c:v>
                  </c:pt>
                  <c:pt idx="6">
                    <c:v>0.14747881203752566</c:v>
                  </c:pt>
                  <c:pt idx="7">
                    <c:v>0.23611437906235172</c:v>
                  </c:pt>
                  <c:pt idx="8">
                    <c:v>0.19557607215607919</c:v>
                  </c:pt>
                  <c:pt idx="9">
                    <c:v>0.21679483388678808</c:v>
                  </c:pt>
                  <c:pt idx="10">
                    <c:v>0.14832396974191334</c:v>
                  </c:pt>
                  <c:pt idx="11">
                    <c:v>0.21908902300206629</c:v>
                  </c:pt>
                  <c:pt idx="12">
                    <c:v>0.26538651058409118</c:v>
                  </c:pt>
                  <c:pt idx="13">
                    <c:v>0.23345235059857497</c:v>
                  </c:pt>
                  <c:pt idx="14">
                    <c:v>0.20493901531919193</c:v>
                  </c:pt>
                  <c:pt idx="15">
                    <c:v>0.20615528128088306</c:v>
                  </c:pt>
                </c:numCache>
              </c:numRef>
            </c:minus>
          </c:errBars>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'[Data_entry_Figures_12_09_27.xlsm]S1-B'!$G$5:$G$20</c:f>
              <c:numCache>
                <c:formatCode>General</c:formatCode>
                <c:ptCount val="16"/>
                <c:pt idx="0">
                  <c:v>0.51999999999999991</c:v>
                </c:pt>
                <c:pt idx="1">
                  <c:v>0.51999999999999991</c:v>
                </c:pt>
                <c:pt idx="2">
                  <c:v>0.56000000000000005</c:v>
                </c:pt>
                <c:pt idx="3">
                  <c:v>0.55000000000000004</c:v>
                </c:pt>
                <c:pt idx="4">
                  <c:v>0.77000000000000013</c:v>
                </c:pt>
                <c:pt idx="5">
                  <c:v>0.73000000000000009</c:v>
                </c:pt>
                <c:pt idx="6">
                  <c:v>0.64</c:v>
                </c:pt>
                <c:pt idx="7">
                  <c:v>0.58000000000000007</c:v>
                </c:pt>
                <c:pt idx="8">
                  <c:v>0.63000000000000012</c:v>
                </c:pt>
                <c:pt idx="9">
                  <c:v>0.56999999999999995</c:v>
                </c:pt>
                <c:pt idx="10">
                  <c:v>0.48</c:v>
                </c:pt>
                <c:pt idx="11">
                  <c:v>0.44000000000000006</c:v>
                </c:pt>
                <c:pt idx="12">
                  <c:v>0.44400000000000006</c:v>
                </c:pt>
                <c:pt idx="13">
                  <c:v>0.37</c:v>
                </c:pt>
                <c:pt idx="14">
                  <c:v>0.32</c:v>
                </c:pt>
                <c:pt idx="15">
                  <c:v>0.25</c:v>
                </c:pt>
              </c:numCache>
            </c:numRef>
          </c:val>
          <c:smooth val="0"/>
        </c:ser>
        <c:dLbls>
          <c:showLegendKey val="0"/>
          <c:showVal val="0"/>
          <c:showCatName val="0"/>
          <c:showSerName val="0"/>
          <c:showPercent val="0"/>
          <c:showBubbleSize val="0"/>
        </c:dLbls>
        <c:marker val="1"/>
        <c:smooth val="0"/>
        <c:axId val="-987790400"/>
        <c:axId val="-987788768"/>
      </c:lineChart>
      <c:catAx>
        <c:axId val="-987790400"/>
        <c:scaling>
          <c:orientation val="minMax"/>
        </c:scaling>
        <c:delete val="0"/>
        <c:axPos val="b"/>
        <c:title>
          <c:tx>
            <c:rich>
              <a:bodyPr/>
              <a:lstStyle/>
              <a:p>
                <a:pPr>
                  <a:defRPr sz="1400" b="1"/>
                </a:pPr>
                <a:r>
                  <a:rPr lang="en-CA"/>
                  <a:t>Invasion (j) + Threat (k) Combinations</a:t>
                </a:r>
              </a:p>
            </c:rich>
          </c:tx>
          <c:overlay val="0"/>
        </c:title>
        <c:numFmt formatCode="General" sourceLinked="0"/>
        <c:majorTickMark val="out"/>
        <c:minorTickMark val="none"/>
        <c:tickLblPos val="nextTo"/>
        <c:txPr>
          <a:bodyPr rot="-5400000" vert="horz"/>
          <a:lstStyle/>
          <a:p>
            <a:pPr>
              <a:defRPr/>
            </a:pPr>
            <a:endParaRPr lang="en-US"/>
          </a:p>
        </c:txPr>
        <c:crossAx val="-987788768"/>
        <c:crossesAt val="0"/>
        <c:auto val="1"/>
        <c:lblAlgn val="ctr"/>
        <c:lblOffset val="100"/>
        <c:noMultiLvlLbl val="0"/>
      </c:catAx>
      <c:valAx>
        <c:axId val="-987788768"/>
        <c:scaling>
          <c:orientation val="minMax"/>
          <c:max val="1"/>
          <c:min val="0"/>
        </c:scaling>
        <c:delete val="0"/>
        <c:axPos val="l"/>
        <c:title>
          <c:tx>
            <c:rich>
              <a:bodyPr rot="-5400000" vert="horz"/>
              <a:lstStyle/>
              <a:p>
                <a:pPr>
                  <a:defRPr sz="1400" b="1"/>
                </a:pPr>
                <a:r>
                  <a:rPr lang="en-CA"/>
                  <a:t>Biodiversity Benefit</a:t>
                </a:r>
              </a:p>
            </c:rich>
          </c:tx>
          <c:overlay val="0"/>
        </c:title>
        <c:numFmt formatCode="General" sourceLinked="1"/>
        <c:majorTickMark val="out"/>
        <c:minorTickMark val="none"/>
        <c:tickLblPos val="nextTo"/>
        <c:crossAx val="-987790400"/>
        <c:crosses val="autoZero"/>
        <c:crossBetween val="between"/>
      </c:valAx>
    </c:plotArea>
    <c:legend>
      <c:legendPos val="b"/>
      <c:overlay val="0"/>
      <c:spPr>
        <a:ln w="9525" cap="flat" cmpd="sng" algn="ctr">
          <a:solidFill>
            <a:srgbClr val="000000"/>
          </a:solidFill>
          <a:prstDash val="solid"/>
          <a:round/>
          <a:headEnd type="none" w="med" len="med"/>
          <a:tailEnd type="none" w="med" len="med"/>
        </a:ln>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a:pPr>
            <a:r>
              <a:rPr lang="en-CA"/>
              <a:t>Shrub Cut + Remove Initial Cost</a:t>
            </a:r>
          </a:p>
        </c:rich>
      </c:tx>
      <c:overlay val="0"/>
    </c:title>
    <c:autoTitleDeleted val="0"/>
    <c:plotArea>
      <c:layout/>
      <c:lineChart>
        <c:grouping val="standard"/>
        <c:varyColors val="0"/>
        <c:ser>
          <c:idx val="0"/>
          <c:order val="0"/>
          <c:tx>
            <c:strRef>
              <c:f>'[Data_entry_Figures_12_09_27.xlsm]S1-C1'!$B$4</c:f>
              <c:strCache>
                <c:ptCount val="1"/>
                <c:pt idx="0">
                  <c:v>A</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F81BD">
                      <a:shade val="76000"/>
                      <a:shade val="95000"/>
                      <a:satMod val="105000"/>
                    </a:srgbClr>
                  </a:solidFill>
                  <a:prstDash val="solid"/>
                  <a:round/>
                </a14:hiddenLine>
              </a:ext>
            </a:extLst>
          </c:spPr>
          <c:marker>
            <c:spPr>
              <a:solidFill>
                <a:srgbClr val="4F81B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F81BD">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'[Data_entry_Figures_12_09_27.xlsm]S1-C1'!$B$5:$B$20</c:f>
              <c:numCache>
                <c:formatCode>General</c:formatCode>
                <c:ptCount val="16"/>
                <c:pt idx="0">
                  <c:v>400</c:v>
                </c:pt>
                <c:pt idx="1">
                  <c:v>400</c:v>
                </c:pt>
                <c:pt idx="2">
                  <c:v>400</c:v>
                </c:pt>
                <c:pt idx="3">
                  <c:v>500</c:v>
                </c:pt>
                <c:pt idx="4">
                  <c:v>500</c:v>
                </c:pt>
                <c:pt idx="5">
                  <c:v>500</c:v>
                </c:pt>
                <c:pt idx="6">
                  <c:v>500</c:v>
                </c:pt>
                <c:pt idx="7">
                  <c:v>1000</c:v>
                </c:pt>
                <c:pt idx="8">
                  <c:v>1200</c:v>
                </c:pt>
                <c:pt idx="9">
                  <c:v>1200</c:v>
                </c:pt>
                <c:pt idx="10">
                  <c:v>1200</c:v>
                </c:pt>
                <c:pt idx="11">
                  <c:v>2000</c:v>
                </c:pt>
                <c:pt idx="12">
                  <c:v>2200</c:v>
                </c:pt>
                <c:pt idx="13">
                  <c:v>2200</c:v>
                </c:pt>
                <c:pt idx="14">
                  <c:v>2200</c:v>
                </c:pt>
                <c:pt idx="15">
                  <c:v>3000</c:v>
                </c:pt>
              </c:numCache>
            </c:numRef>
          </c:val>
          <c:smooth val="0"/>
        </c:ser>
        <c:ser>
          <c:idx val="1"/>
          <c:order val="1"/>
          <c:tx>
            <c:strRef>
              <c:f>'[Data_entry_Figures_12_09_27.xlsm]S1-C1'!$C$4</c:f>
              <c:strCache>
                <c:ptCount val="1"/>
                <c:pt idx="0">
                  <c:v>B</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C0504D">
                      <a:shade val="76000"/>
                      <a:shade val="95000"/>
                      <a:satMod val="105000"/>
                    </a:srgbClr>
                  </a:solidFill>
                  <a:prstDash val="solid"/>
                  <a:round/>
                </a14:hiddenLine>
              </a:ext>
            </a:extLst>
          </c:spPr>
          <c:marker>
            <c:spPr>
              <a:solidFill>
                <a:srgbClr val="C0504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C0504D">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'[Data_entry_Figures_12_09_27.xlsm]S1-C1'!$C$5:$C$20</c:f>
              <c:numCache>
                <c:formatCode>General</c:formatCode>
                <c:ptCount val="16"/>
                <c:pt idx="0">
                  <c:v>800</c:v>
                </c:pt>
                <c:pt idx="1">
                  <c:v>800</c:v>
                </c:pt>
                <c:pt idx="2">
                  <c:v>800</c:v>
                </c:pt>
                <c:pt idx="3">
                  <c:v>800</c:v>
                </c:pt>
                <c:pt idx="4">
                  <c:v>1400</c:v>
                </c:pt>
                <c:pt idx="5">
                  <c:v>1400</c:v>
                </c:pt>
                <c:pt idx="6">
                  <c:v>1400</c:v>
                </c:pt>
                <c:pt idx="7">
                  <c:v>1400</c:v>
                </c:pt>
                <c:pt idx="8">
                  <c:v>1700</c:v>
                </c:pt>
                <c:pt idx="9">
                  <c:v>1700</c:v>
                </c:pt>
                <c:pt idx="10">
                  <c:v>1700</c:v>
                </c:pt>
                <c:pt idx="11">
                  <c:v>1700</c:v>
                </c:pt>
                <c:pt idx="12">
                  <c:v>4000</c:v>
                </c:pt>
                <c:pt idx="13">
                  <c:v>4000</c:v>
                </c:pt>
                <c:pt idx="14">
                  <c:v>4000</c:v>
                </c:pt>
                <c:pt idx="15">
                  <c:v>4000</c:v>
                </c:pt>
              </c:numCache>
            </c:numRef>
          </c:val>
          <c:smooth val="0"/>
        </c:ser>
        <c:ser>
          <c:idx val="2"/>
          <c:order val="2"/>
          <c:tx>
            <c:strRef>
              <c:f>'[Data_entry_Figures_12_09_27.xlsm]S1-C1'!$D$4</c:f>
              <c:strCache>
                <c:ptCount val="1"/>
                <c:pt idx="0">
                  <c:v>C</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9BBB59">
                      <a:shade val="76000"/>
                      <a:shade val="95000"/>
                      <a:satMod val="105000"/>
                    </a:srgbClr>
                  </a:solidFill>
                  <a:prstDash val="solid"/>
                  <a:round/>
                </a14:hiddenLine>
              </a:ext>
            </a:extLst>
          </c:spPr>
          <c:marker>
            <c:spPr>
              <a:solidFill>
                <a:srgbClr val="9BBB59">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9BBB59">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'[Data_entry_Figures_12_09_27.xlsm]S1-C1'!$D$5:$D$20</c:f>
              <c:numCache>
                <c:formatCode>General</c:formatCode>
                <c:ptCount val="16"/>
                <c:pt idx="0">
                  <c:v>2300</c:v>
                </c:pt>
                <c:pt idx="1">
                  <c:v>2300</c:v>
                </c:pt>
                <c:pt idx="2">
                  <c:v>2300</c:v>
                </c:pt>
                <c:pt idx="3">
                  <c:v>2300</c:v>
                </c:pt>
                <c:pt idx="4">
                  <c:v>3000</c:v>
                </c:pt>
                <c:pt idx="5">
                  <c:v>3000</c:v>
                </c:pt>
                <c:pt idx="6">
                  <c:v>3000</c:v>
                </c:pt>
                <c:pt idx="7">
                  <c:v>3000</c:v>
                </c:pt>
                <c:pt idx="8">
                  <c:v>4000</c:v>
                </c:pt>
                <c:pt idx="9">
                  <c:v>4000</c:v>
                </c:pt>
                <c:pt idx="10">
                  <c:v>4000</c:v>
                </c:pt>
                <c:pt idx="11">
                  <c:v>4000</c:v>
                </c:pt>
                <c:pt idx="12">
                  <c:v>6000</c:v>
                </c:pt>
                <c:pt idx="13">
                  <c:v>6000</c:v>
                </c:pt>
                <c:pt idx="14">
                  <c:v>6000</c:v>
                </c:pt>
                <c:pt idx="15">
                  <c:v>6000</c:v>
                </c:pt>
              </c:numCache>
            </c:numRef>
          </c:val>
          <c:smooth val="0"/>
        </c:ser>
        <c:ser>
          <c:idx val="3"/>
          <c:order val="3"/>
          <c:tx>
            <c:strRef>
              <c:f>'[Data_entry_Figures_12_09_27.xlsm]S1-C1'!$E$4</c:f>
              <c:strCache>
                <c:ptCount val="1"/>
                <c:pt idx="0">
                  <c:v>D</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8064A2">
                      <a:shade val="76000"/>
                      <a:shade val="95000"/>
                      <a:satMod val="105000"/>
                    </a:srgbClr>
                  </a:solidFill>
                  <a:prstDash val="solid"/>
                  <a:round/>
                </a14:hiddenLine>
              </a:ext>
            </a:extLst>
          </c:spPr>
          <c:marker>
            <c:spPr>
              <a:solidFill>
                <a:srgbClr val="8064A2">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8064A2">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'[Data_entry_Figures_12_09_27.xlsm]S1-C1'!$E$5:$E$20</c:f>
              <c:numCache>
                <c:formatCode>General</c:formatCode>
                <c:ptCount val="16"/>
                <c:pt idx="0">
                  <c:v>1500</c:v>
                </c:pt>
                <c:pt idx="1">
                  <c:v>1500</c:v>
                </c:pt>
                <c:pt idx="2">
                  <c:v>1500</c:v>
                </c:pt>
                <c:pt idx="3">
                  <c:v>1500</c:v>
                </c:pt>
                <c:pt idx="4">
                  <c:v>2100</c:v>
                </c:pt>
                <c:pt idx="5">
                  <c:v>2100</c:v>
                </c:pt>
                <c:pt idx="6">
                  <c:v>2100</c:v>
                </c:pt>
                <c:pt idx="7">
                  <c:v>2100</c:v>
                </c:pt>
                <c:pt idx="8">
                  <c:v>2900</c:v>
                </c:pt>
                <c:pt idx="9">
                  <c:v>2900</c:v>
                </c:pt>
                <c:pt idx="10">
                  <c:v>2900</c:v>
                </c:pt>
                <c:pt idx="11">
                  <c:v>2900</c:v>
                </c:pt>
                <c:pt idx="12">
                  <c:v>4000</c:v>
                </c:pt>
                <c:pt idx="13">
                  <c:v>4000</c:v>
                </c:pt>
                <c:pt idx="14">
                  <c:v>4000</c:v>
                </c:pt>
                <c:pt idx="15">
                  <c:v>4000</c:v>
                </c:pt>
              </c:numCache>
            </c:numRef>
          </c:val>
          <c:smooth val="0"/>
        </c:ser>
        <c:ser>
          <c:idx val="4"/>
          <c:order val="4"/>
          <c:tx>
            <c:strRef>
              <c:f>'[Data_entry_Figures_12_09_27.xlsm]S1-C1'!$F$4</c:f>
              <c:strCache>
                <c:ptCount val="1"/>
                <c:pt idx="0">
                  <c:v>E</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BACC6">
                      <a:shade val="76000"/>
                      <a:shade val="95000"/>
                      <a:satMod val="105000"/>
                    </a:srgbClr>
                  </a:solidFill>
                  <a:prstDash val="solid"/>
                  <a:round/>
                </a14:hiddenLine>
              </a:ext>
            </a:extLst>
          </c:spPr>
          <c:marker>
            <c:spPr>
              <a:solidFill>
                <a:srgbClr val="4BACC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BACC6">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'[Data_entry_Figures_12_09_27.xlsm]S1-C1'!$F$5:$F$20</c:f>
              <c:numCache>
                <c:formatCode>General</c:formatCode>
                <c:ptCount val="16"/>
                <c:pt idx="0">
                  <c:v>1500</c:v>
                </c:pt>
                <c:pt idx="1">
                  <c:v>1500</c:v>
                </c:pt>
                <c:pt idx="2">
                  <c:v>1500</c:v>
                </c:pt>
                <c:pt idx="3">
                  <c:v>2000</c:v>
                </c:pt>
                <c:pt idx="4">
                  <c:v>6500</c:v>
                </c:pt>
                <c:pt idx="5">
                  <c:v>6500</c:v>
                </c:pt>
                <c:pt idx="6">
                  <c:v>6500</c:v>
                </c:pt>
                <c:pt idx="7">
                  <c:v>8500</c:v>
                </c:pt>
                <c:pt idx="8">
                  <c:v>11000</c:v>
                </c:pt>
                <c:pt idx="9">
                  <c:v>11000</c:v>
                </c:pt>
                <c:pt idx="10">
                  <c:v>11000</c:v>
                </c:pt>
                <c:pt idx="11">
                  <c:v>12000</c:v>
                </c:pt>
                <c:pt idx="12">
                  <c:v>17000</c:v>
                </c:pt>
                <c:pt idx="13">
                  <c:v>17000</c:v>
                </c:pt>
                <c:pt idx="14">
                  <c:v>17000</c:v>
                </c:pt>
                <c:pt idx="15">
                  <c:v>18000</c:v>
                </c:pt>
              </c:numCache>
            </c:numRef>
          </c:val>
          <c:smooth val="0"/>
        </c:ser>
        <c:ser>
          <c:idx val="5"/>
          <c:order val="5"/>
          <c:tx>
            <c:strRef>
              <c:f>'[Data_entry_Figures_12_09_27.xlsm]S1-C1'!$G$4</c:f>
              <c:strCache>
                <c:ptCount val="1"/>
                <c:pt idx="0">
                  <c:v>Avg</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F79646">
                      <a:shade val="76000"/>
                      <a:shade val="95000"/>
                      <a:satMod val="105000"/>
                    </a:srgbClr>
                  </a:solidFill>
                  <a:prstDash val="solid"/>
                  <a:round/>
                </a14:hiddenLine>
              </a:ext>
            </a:extLst>
          </c:spPr>
          <c:marker>
            <c:spPr>
              <a:solidFill>
                <a:srgbClr val="F7964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F79646">
                        <a:shade val="76000"/>
                        <a:shade val="95000"/>
                        <a:satMod val="105000"/>
                      </a:srgbClr>
                    </a:solidFill>
                    <a:prstDash val="solid"/>
                    <a:round/>
                  </a14:hiddenLine>
                </a:ext>
              </a:extLst>
            </c:spPr>
          </c:marker>
          <c:errBars>
            <c:errDir val="y"/>
            <c:errBarType val="both"/>
            <c:errValType val="cust"/>
            <c:noEndCap val="0"/>
            <c:plus>
              <c:numRef>
                <c:f>'[Data_entry_Figures_12_09_27.xlsm]S1-C1'!$H$5:$H$20</c:f>
                <c:numCache>
                  <c:formatCode>General</c:formatCode>
                  <c:ptCount val="16"/>
                  <c:pt idx="0">
                    <c:v>731.43694191638963</c:v>
                  </c:pt>
                  <c:pt idx="1">
                    <c:v>731.43694191638963</c:v>
                  </c:pt>
                  <c:pt idx="2">
                    <c:v>731.43694191638963</c:v>
                  </c:pt>
                  <c:pt idx="3">
                    <c:v>766.15925237511817</c:v>
                  </c:pt>
                  <c:pt idx="4">
                    <c:v>2314.087293081227</c:v>
                  </c:pt>
                  <c:pt idx="5">
                    <c:v>2314.087293081227</c:v>
                  </c:pt>
                  <c:pt idx="6">
                    <c:v>2314.087293081227</c:v>
                  </c:pt>
                  <c:pt idx="7">
                    <c:v>3058.5944484354245</c:v>
                  </c:pt>
                  <c:pt idx="8">
                    <c:v>3975.2987309131877</c:v>
                  </c:pt>
                  <c:pt idx="9">
                    <c:v>3975.2987309131877</c:v>
                  </c:pt>
                  <c:pt idx="10">
                    <c:v>3975.2987309131877</c:v>
                  </c:pt>
                  <c:pt idx="11">
                    <c:v>4276.3302024048608</c:v>
                  </c:pt>
                  <c:pt idx="12">
                    <c:v>5945.4184041158951</c:v>
                  </c:pt>
                  <c:pt idx="13">
                    <c:v>5945.4184041158951</c:v>
                  </c:pt>
                  <c:pt idx="14">
                    <c:v>5945.4184041158951</c:v>
                  </c:pt>
                  <c:pt idx="15">
                    <c:v>6244.9979983983985</c:v>
                  </c:pt>
                </c:numCache>
              </c:numRef>
            </c:plus>
            <c:minus>
              <c:numRef>
                <c:f>'[Data_entry_Figures_12_09_27.xlsm]S1-C1'!$H$5:$H$20</c:f>
                <c:numCache>
                  <c:formatCode>General</c:formatCode>
                  <c:ptCount val="16"/>
                  <c:pt idx="0">
                    <c:v>731.43694191638963</c:v>
                  </c:pt>
                  <c:pt idx="1">
                    <c:v>731.43694191638963</c:v>
                  </c:pt>
                  <c:pt idx="2">
                    <c:v>731.43694191638963</c:v>
                  </c:pt>
                  <c:pt idx="3">
                    <c:v>766.15925237511817</c:v>
                  </c:pt>
                  <c:pt idx="4">
                    <c:v>2314.087293081227</c:v>
                  </c:pt>
                  <c:pt idx="5">
                    <c:v>2314.087293081227</c:v>
                  </c:pt>
                  <c:pt idx="6">
                    <c:v>2314.087293081227</c:v>
                  </c:pt>
                  <c:pt idx="7">
                    <c:v>3058.5944484354245</c:v>
                  </c:pt>
                  <c:pt idx="8">
                    <c:v>3975.2987309131877</c:v>
                  </c:pt>
                  <c:pt idx="9">
                    <c:v>3975.2987309131877</c:v>
                  </c:pt>
                  <c:pt idx="10">
                    <c:v>3975.2987309131877</c:v>
                  </c:pt>
                  <c:pt idx="11">
                    <c:v>4276.3302024048608</c:v>
                  </c:pt>
                  <c:pt idx="12">
                    <c:v>5945.4184041158951</c:v>
                  </c:pt>
                  <c:pt idx="13">
                    <c:v>5945.4184041158951</c:v>
                  </c:pt>
                  <c:pt idx="14">
                    <c:v>5945.4184041158951</c:v>
                  </c:pt>
                  <c:pt idx="15">
                    <c:v>6244.9979983983985</c:v>
                  </c:pt>
                </c:numCache>
              </c:numRef>
            </c:minus>
          </c:errBars>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'[Data_entry_Figures_12_09_27.xlsm]S1-C1'!$G$5:$G$20</c:f>
              <c:numCache>
                <c:formatCode>General</c:formatCode>
                <c:ptCount val="16"/>
                <c:pt idx="0">
                  <c:v>1300</c:v>
                </c:pt>
                <c:pt idx="1">
                  <c:v>1300</c:v>
                </c:pt>
                <c:pt idx="2">
                  <c:v>1300</c:v>
                </c:pt>
                <c:pt idx="3">
                  <c:v>1420</c:v>
                </c:pt>
                <c:pt idx="4">
                  <c:v>2700</c:v>
                </c:pt>
                <c:pt idx="5">
                  <c:v>2700</c:v>
                </c:pt>
                <c:pt idx="6">
                  <c:v>2700</c:v>
                </c:pt>
                <c:pt idx="7">
                  <c:v>3200</c:v>
                </c:pt>
                <c:pt idx="8">
                  <c:v>4160</c:v>
                </c:pt>
                <c:pt idx="9">
                  <c:v>4160</c:v>
                </c:pt>
                <c:pt idx="10">
                  <c:v>4160</c:v>
                </c:pt>
                <c:pt idx="11">
                  <c:v>4520</c:v>
                </c:pt>
                <c:pt idx="12">
                  <c:v>6640</c:v>
                </c:pt>
                <c:pt idx="13">
                  <c:v>6640</c:v>
                </c:pt>
                <c:pt idx="14">
                  <c:v>6640</c:v>
                </c:pt>
                <c:pt idx="15">
                  <c:v>7000</c:v>
                </c:pt>
              </c:numCache>
            </c:numRef>
          </c:val>
          <c:smooth val="0"/>
        </c:ser>
        <c:dLbls>
          <c:showLegendKey val="0"/>
          <c:showVal val="0"/>
          <c:showCatName val="0"/>
          <c:showSerName val="0"/>
          <c:showPercent val="0"/>
          <c:showBubbleSize val="0"/>
        </c:dLbls>
        <c:marker val="1"/>
        <c:smooth val="0"/>
        <c:axId val="-987790944"/>
        <c:axId val="-987793664"/>
      </c:lineChart>
      <c:catAx>
        <c:axId val="-987790944"/>
        <c:scaling>
          <c:orientation val="minMax"/>
        </c:scaling>
        <c:delete val="0"/>
        <c:axPos val="b"/>
        <c:title>
          <c:tx>
            <c:rich>
              <a:bodyPr/>
              <a:lstStyle/>
              <a:p>
                <a:pPr>
                  <a:defRPr sz="1400" b="1"/>
                </a:pPr>
                <a:r>
                  <a:rPr lang="en-CA"/>
                  <a:t>Invasion (j) + Threat (k) Combinations</a:t>
                </a:r>
              </a:p>
            </c:rich>
          </c:tx>
          <c:overlay val="0"/>
        </c:title>
        <c:numFmt formatCode="General" sourceLinked="0"/>
        <c:majorTickMark val="out"/>
        <c:minorTickMark val="none"/>
        <c:tickLblPos val="nextTo"/>
        <c:txPr>
          <a:bodyPr rot="-5400000" vert="horz"/>
          <a:lstStyle/>
          <a:p>
            <a:pPr>
              <a:defRPr/>
            </a:pPr>
            <a:endParaRPr lang="en-US"/>
          </a:p>
        </c:txPr>
        <c:crossAx val="-987793664"/>
        <c:crossesAt val="0"/>
        <c:auto val="1"/>
        <c:lblAlgn val="ctr"/>
        <c:lblOffset val="100"/>
        <c:noMultiLvlLbl val="0"/>
      </c:catAx>
      <c:valAx>
        <c:axId val="-987793664"/>
        <c:scaling>
          <c:orientation val="minMax"/>
          <c:max val="18000"/>
          <c:min val="0"/>
        </c:scaling>
        <c:delete val="0"/>
        <c:axPos val="l"/>
        <c:title>
          <c:tx>
            <c:rich>
              <a:bodyPr rot="-5400000" vert="horz"/>
              <a:lstStyle/>
              <a:p>
                <a:pPr>
                  <a:defRPr sz="1400" b="1"/>
                </a:pPr>
                <a:r>
                  <a:rPr lang="en-CA"/>
                  <a:t>Initial Cost [$]</a:t>
                </a:r>
              </a:p>
            </c:rich>
          </c:tx>
          <c:overlay val="0"/>
        </c:title>
        <c:numFmt formatCode="General" sourceLinked="1"/>
        <c:majorTickMark val="out"/>
        <c:minorTickMark val="none"/>
        <c:tickLblPos val="nextTo"/>
        <c:crossAx val="-987790944"/>
        <c:crosses val="autoZero"/>
        <c:crossBetween val="between"/>
      </c:valAx>
    </c:plotArea>
    <c:legend>
      <c:legendPos val="b"/>
      <c:overlay val="0"/>
      <c:spPr>
        <a:ln w="9525" cap="flat" cmpd="sng" algn="ctr">
          <a:solidFill>
            <a:srgbClr val="000000"/>
          </a:solidFill>
          <a:prstDash val="solid"/>
          <a:round/>
          <a:headEnd type="none" w="med" len="med"/>
          <a:tailEnd type="none" w="med" len="med"/>
        </a:ln>
      </c:sp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a:pPr>
            <a:r>
              <a:rPr lang="en-CA"/>
              <a:t>Shrub Cut + Remove Annual Cost</a:t>
            </a:r>
          </a:p>
        </c:rich>
      </c:tx>
      <c:overlay val="0"/>
    </c:title>
    <c:autoTitleDeleted val="0"/>
    <c:plotArea>
      <c:layout/>
      <c:lineChart>
        <c:grouping val="standard"/>
        <c:varyColors val="0"/>
        <c:ser>
          <c:idx val="0"/>
          <c:order val="0"/>
          <c:tx>
            <c:strRef>
              <c:f>'[Data_entry_Figures_12_09_27.xlsm]S1-C2'!$B$4</c:f>
              <c:strCache>
                <c:ptCount val="1"/>
                <c:pt idx="0">
                  <c:v>A</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F81BD">
                      <a:shade val="76000"/>
                      <a:shade val="95000"/>
                      <a:satMod val="105000"/>
                    </a:srgbClr>
                  </a:solidFill>
                  <a:prstDash val="solid"/>
                  <a:round/>
                </a14:hiddenLine>
              </a:ext>
            </a:extLst>
          </c:spPr>
          <c:marker>
            <c:spPr>
              <a:solidFill>
                <a:srgbClr val="4F81B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F81BD">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'[Data_entry_Figures_12_09_27.xlsm]S1-C2'!$B$5:$B$20</c:f>
              <c:numCache>
                <c:formatCode>General</c:formatCode>
                <c:ptCount val="16"/>
                <c:pt idx="0">
                  <c:v>40</c:v>
                </c:pt>
                <c:pt idx="1">
                  <c:v>40</c:v>
                </c:pt>
                <c:pt idx="2">
                  <c:v>40</c:v>
                </c:pt>
                <c:pt idx="3">
                  <c:v>80</c:v>
                </c:pt>
                <c:pt idx="4">
                  <c:v>160</c:v>
                </c:pt>
                <c:pt idx="5">
                  <c:v>160</c:v>
                </c:pt>
                <c:pt idx="6">
                  <c:v>160</c:v>
                </c:pt>
                <c:pt idx="7">
                  <c:v>320</c:v>
                </c:pt>
                <c:pt idx="8">
                  <c:v>320</c:v>
                </c:pt>
                <c:pt idx="9">
                  <c:v>320</c:v>
                </c:pt>
                <c:pt idx="10">
                  <c:v>320</c:v>
                </c:pt>
                <c:pt idx="11">
                  <c:v>480</c:v>
                </c:pt>
                <c:pt idx="12">
                  <c:v>480</c:v>
                </c:pt>
                <c:pt idx="13">
                  <c:v>480</c:v>
                </c:pt>
                <c:pt idx="14">
                  <c:v>480</c:v>
                </c:pt>
                <c:pt idx="15">
                  <c:v>600</c:v>
                </c:pt>
              </c:numCache>
            </c:numRef>
          </c:val>
          <c:smooth val="0"/>
        </c:ser>
        <c:ser>
          <c:idx val="1"/>
          <c:order val="1"/>
          <c:tx>
            <c:strRef>
              <c:f>'[Data_entry_Figures_12_09_27.xlsm]S1-C2'!$C$4</c:f>
              <c:strCache>
                <c:ptCount val="1"/>
                <c:pt idx="0">
                  <c:v>B</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C0504D">
                      <a:shade val="76000"/>
                      <a:shade val="95000"/>
                      <a:satMod val="105000"/>
                    </a:srgbClr>
                  </a:solidFill>
                  <a:prstDash val="solid"/>
                  <a:round/>
                </a14:hiddenLine>
              </a:ext>
            </a:extLst>
          </c:spPr>
          <c:marker>
            <c:spPr>
              <a:solidFill>
                <a:srgbClr val="C0504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C0504D">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'[Data_entry_Figures_12_09_27.xlsm]S1-C2'!$C$5:$C$20</c:f>
              <c:numCache>
                <c:formatCode>General</c:formatCode>
                <c:ptCount val="16"/>
                <c:pt idx="0">
                  <c:v>350</c:v>
                </c:pt>
                <c:pt idx="1">
                  <c:v>350</c:v>
                </c:pt>
                <c:pt idx="2">
                  <c:v>350</c:v>
                </c:pt>
                <c:pt idx="3">
                  <c:v>350</c:v>
                </c:pt>
                <c:pt idx="4">
                  <c:v>500</c:v>
                </c:pt>
                <c:pt idx="5">
                  <c:v>500</c:v>
                </c:pt>
                <c:pt idx="6">
                  <c:v>500</c:v>
                </c:pt>
                <c:pt idx="7">
                  <c:v>500</c:v>
                </c:pt>
                <c:pt idx="8">
                  <c:v>650</c:v>
                </c:pt>
                <c:pt idx="9">
                  <c:v>650</c:v>
                </c:pt>
                <c:pt idx="10">
                  <c:v>650</c:v>
                </c:pt>
                <c:pt idx="11">
                  <c:v>650</c:v>
                </c:pt>
                <c:pt idx="12">
                  <c:v>1300</c:v>
                </c:pt>
                <c:pt idx="13">
                  <c:v>1300</c:v>
                </c:pt>
                <c:pt idx="14">
                  <c:v>1300</c:v>
                </c:pt>
                <c:pt idx="15">
                  <c:v>1300</c:v>
                </c:pt>
              </c:numCache>
            </c:numRef>
          </c:val>
          <c:smooth val="0"/>
        </c:ser>
        <c:ser>
          <c:idx val="2"/>
          <c:order val="2"/>
          <c:tx>
            <c:strRef>
              <c:f>'[Data_entry_Figures_12_09_27.xlsm]S1-C2'!$D$4</c:f>
              <c:strCache>
                <c:ptCount val="1"/>
                <c:pt idx="0">
                  <c:v>C</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9BBB59">
                      <a:shade val="76000"/>
                      <a:shade val="95000"/>
                      <a:satMod val="105000"/>
                    </a:srgbClr>
                  </a:solidFill>
                  <a:prstDash val="solid"/>
                  <a:round/>
                </a14:hiddenLine>
              </a:ext>
            </a:extLst>
          </c:spPr>
          <c:marker>
            <c:spPr>
              <a:solidFill>
                <a:srgbClr val="9BBB59">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9BBB59">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'[Data_entry_Figures_12_09_27.xlsm]S1-C2'!$D$5:$D$20</c:f>
              <c:numCache>
                <c:formatCode>General</c:formatCode>
                <c:ptCount val="16"/>
                <c:pt idx="0">
                  <c:v>700</c:v>
                </c:pt>
                <c:pt idx="1">
                  <c:v>900</c:v>
                </c:pt>
                <c:pt idx="2">
                  <c:v>1200</c:v>
                </c:pt>
                <c:pt idx="3">
                  <c:v>1200</c:v>
                </c:pt>
                <c:pt idx="4">
                  <c:v>900</c:v>
                </c:pt>
                <c:pt idx="5">
                  <c:v>1200</c:v>
                </c:pt>
                <c:pt idx="6">
                  <c:v>1600</c:v>
                </c:pt>
                <c:pt idx="7">
                  <c:v>1600</c:v>
                </c:pt>
                <c:pt idx="8">
                  <c:v>2000</c:v>
                </c:pt>
                <c:pt idx="9">
                  <c:v>2500</c:v>
                </c:pt>
                <c:pt idx="10">
                  <c:v>3000</c:v>
                </c:pt>
                <c:pt idx="11">
                  <c:v>3500</c:v>
                </c:pt>
                <c:pt idx="12">
                  <c:v>3500</c:v>
                </c:pt>
                <c:pt idx="13">
                  <c:v>4000</c:v>
                </c:pt>
                <c:pt idx="14">
                  <c:v>4000</c:v>
                </c:pt>
                <c:pt idx="15">
                  <c:v>5000</c:v>
                </c:pt>
              </c:numCache>
            </c:numRef>
          </c:val>
          <c:smooth val="0"/>
        </c:ser>
        <c:ser>
          <c:idx val="3"/>
          <c:order val="3"/>
          <c:tx>
            <c:strRef>
              <c:f>'[Data_entry_Figures_12_09_27.xlsm]S1-C2'!$E$4</c:f>
              <c:strCache>
                <c:ptCount val="1"/>
                <c:pt idx="0">
                  <c:v>D</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8064A2">
                      <a:shade val="76000"/>
                      <a:shade val="95000"/>
                      <a:satMod val="105000"/>
                    </a:srgbClr>
                  </a:solidFill>
                  <a:prstDash val="solid"/>
                  <a:round/>
                </a14:hiddenLine>
              </a:ext>
            </a:extLst>
          </c:spPr>
          <c:marker>
            <c:spPr>
              <a:solidFill>
                <a:srgbClr val="8064A2">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8064A2">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'[Data_entry_Figures_12_09_27.xlsm]S1-C2'!$E$5:$E$20</c:f>
              <c:numCache>
                <c:formatCode>General</c:formatCode>
                <c:ptCount val="16"/>
                <c:pt idx="0">
                  <c:v>400</c:v>
                </c:pt>
                <c:pt idx="1">
                  <c:v>500</c:v>
                </c:pt>
                <c:pt idx="2">
                  <c:v>600</c:v>
                </c:pt>
                <c:pt idx="3">
                  <c:v>800</c:v>
                </c:pt>
                <c:pt idx="4">
                  <c:v>500</c:v>
                </c:pt>
                <c:pt idx="5">
                  <c:v>600</c:v>
                </c:pt>
                <c:pt idx="6">
                  <c:v>700</c:v>
                </c:pt>
                <c:pt idx="7">
                  <c:v>900</c:v>
                </c:pt>
                <c:pt idx="8">
                  <c:v>700</c:v>
                </c:pt>
                <c:pt idx="9">
                  <c:v>800</c:v>
                </c:pt>
                <c:pt idx="10">
                  <c:v>1000</c:v>
                </c:pt>
                <c:pt idx="11">
                  <c:v>1200</c:v>
                </c:pt>
                <c:pt idx="12">
                  <c:v>1000</c:v>
                </c:pt>
                <c:pt idx="13">
                  <c:v>1200</c:v>
                </c:pt>
                <c:pt idx="14">
                  <c:v>1400</c:v>
                </c:pt>
                <c:pt idx="15">
                  <c:v>2000</c:v>
                </c:pt>
              </c:numCache>
            </c:numRef>
          </c:val>
          <c:smooth val="0"/>
        </c:ser>
        <c:ser>
          <c:idx val="4"/>
          <c:order val="4"/>
          <c:tx>
            <c:strRef>
              <c:f>'[Data_entry_Figures_12_09_27.xlsm]S1-C2'!$F$4</c:f>
              <c:strCache>
                <c:ptCount val="1"/>
                <c:pt idx="0">
                  <c:v>E</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BACC6">
                      <a:shade val="76000"/>
                      <a:shade val="95000"/>
                      <a:satMod val="105000"/>
                    </a:srgbClr>
                  </a:solidFill>
                  <a:prstDash val="solid"/>
                  <a:round/>
                </a14:hiddenLine>
              </a:ext>
            </a:extLst>
          </c:spPr>
          <c:marker>
            <c:spPr>
              <a:solidFill>
                <a:srgbClr val="4BACC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BACC6">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'[Data_entry_Figures_12_09_27.xlsm]S1-C2'!$F$5:$F$20</c:f>
              <c:numCache>
                <c:formatCode>General</c:formatCode>
                <c:ptCount val="16"/>
                <c:pt idx="0">
                  <c:v>600</c:v>
                </c:pt>
                <c:pt idx="1">
                  <c:v>600</c:v>
                </c:pt>
                <c:pt idx="2">
                  <c:v>600</c:v>
                </c:pt>
                <c:pt idx="3">
                  <c:v>800</c:v>
                </c:pt>
                <c:pt idx="4">
                  <c:v>800</c:v>
                </c:pt>
                <c:pt idx="5">
                  <c:v>800</c:v>
                </c:pt>
                <c:pt idx="6">
                  <c:v>800</c:v>
                </c:pt>
                <c:pt idx="7">
                  <c:v>1000</c:v>
                </c:pt>
                <c:pt idx="8">
                  <c:v>800</c:v>
                </c:pt>
                <c:pt idx="9">
                  <c:v>800</c:v>
                </c:pt>
                <c:pt idx="10">
                  <c:v>800</c:v>
                </c:pt>
                <c:pt idx="11">
                  <c:v>1000</c:v>
                </c:pt>
                <c:pt idx="12">
                  <c:v>1000</c:v>
                </c:pt>
                <c:pt idx="13">
                  <c:v>1000</c:v>
                </c:pt>
                <c:pt idx="14">
                  <c:v>1000</c:v>
                </c:pt>
                <c:pt idx="15">
                  <c:v>1200</c:v>
                </c:pt>
              </c:numCache>
            </c:numRef>
          </c:val>
          <c:smooth val="0"/>
        </c:ser>
        <c:ser>
          <c:idx val="5"/>
          <c:order val="5"/>
          <c:tx>
            <c:strRef>
              <c:f>'[Data_entry_Figures_12_09_27.xlsm]S1-C2'!$G$4</c:f>
              <c:strCache>
                <c:ptCount val="1"/>
                <c:pt idx="0">
                  <c:v>Avg</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F79646">
                      <a:shade val="76000"/>
                      <a:shade val="95000"/>
                      <a:satMod val="105000"/>
                    </a:srgbClr>
                  </a:solidFill>
                  <a:prstDash val="solid"/>
                  <a:round/>
                </a14:hiddenLine>
              </a:ext>
            </a:extLst>
          </c:spPr>
          <c:marker>
            <c:spPr>
              <a:solidFill>
                <a:srgbClr val="F7964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F79646">
                        <a:shade val="76000"/>
                        <a:shade val="95000"/>
                        <a:satMod val="105000"/>
                      </a:srgbClr>
                    </a:solidFill>
                    <a:prstDash val="solid"/>
                    <a:round/>
                  </a14:hiddenLine>
                </a:ext>
              </a:extLst>
            </c:spPr>
          </c:marker>
          <c:errBars>
            <c:errDir val="y"/>
            <c:errBarType val="both"/>
            <c:errValType val="cust"/>
            <c:noEndCap val="0"/>
            <c:plus>
              <c:numRef>
                <c:f>'[Data_entry_Figures_12_09_27.xlsm]S1-C2'!$H$5:$H$20</c:f>
                <c:numCache>
                  <c:formatCode>General</c:formatCode>
                  <c:ptCount val="16"/>
                  <c:pt idx="0">
                    <c:v>255.1862065237853</c:v>
                  </c:pt>
                  <c:pt idx="1">
                    <c:v>316.89114850370942</c:v>
                  </c:pt>
                  <c:pt idx="2">
                    <c:v>426.40356471305444</c:v>
                  </c:pt>
                  <c:pt idx="3">
                    <c:v>436.55469302253528</c:v>
                  </c:pt>
                  <c:pt idx="4">
                    <c:v>291.41036357686392</c:v>
                  </c:pt>
                  <c:pt idx="5">
                    <c:v>384.08332429304971</c:v>
                  </c:pt>
                  <c:pt idx="6">
                    <c:v>533.40416196351521</c:v>
                  </c:pt>
                  <c:pt idx="7">
                    <c:v>497.47361739091252</c:v>
                  </c:pt>
                  <c:pt idx="8">
                    <c:v>643.95652027136123</c:v>
                  </c:pt>
                  <c:pt idx="9">
                    <c:v>853.51039829635351</c:v>
                  </c:pt>
                  <c:pt idx="10">
                    <c:v>1061.4047295918745</c:v>
                  </c:pt>
                  <c:pt idx="11">
                    <c:v>1226.083194567155</c:v>
                  </c:pt>
                  <c:pt idx="12">
                    <c:v>1180.1186381038137</c:v>
                  </c:pt>
                  <c:pt idx="13">
                    <c:v>1380.6085614684562</c:v>
                  </c:pt>
                  <c:pt idx="14">
                    <c:v>1369.1165034430051</c:v>
                  </c:pt>
                  <c:pt idx="15">
                    <c:v>1738.3900597967074</c:v>
                  </c:pt>
                </c:numCache>
              </c:numRef>
            </c:plus>
            <c:minus>
              <c:numRef>
                <c:f>'[Data_entry_Figures_12_09_27.xlsm]S1-C2'!$H$5:$H$20</c:f>
                <c:numCache>
                  <c:formatCode>General</c:formatCode>
                  <c:ptCount val="16"/>
                  <c:pt idx="0">
                    <c:v>255.1862065237853</c:v>
                  </c:pt>
                  <c:pt idx="1">
                    <c:v>316.89114850370942</c:v>
                  </c:pt>
                  <c:pt idx="2">
                    <c:v>426.40356471305444</c:v>
                  </c:pt>
                  <c:pt idx="3">
                    <c:v>436.55469302253528</c:v>
                  </c:pt>
                  <c:pt idx="4">
                    <c:v>291.41036357686392</c:v>
                  </c:pt>
                  <c:pt idx="5">
                    <c:v>384.08332429304971</c:v>
                  </c:pt>
                  <c:pt idx="6">
                    <c:v>533.40416196351521</c:v>
                  </c:pt>
                  <c:pt idx="7">
                    <c:v>497.47361739091252</c:v>
                  </c:pt>
                  <c:pt idx="8">
                    <c:v>643.95652027136123</c:v>
                  </c:pt>
                  <c:pt idx="9">
                    <c:v>853.51039829635351</c:v>
                  </c:pt>
                  <c:pt idx="10">
                    <c:v>1061.4047295918745</c:v>
                  </c:pt>
                  <c:pt idx="11">
                    <c:v>1226.083194567155</c:v>
                  </c:pt>
                  <c:pt idx="12">
                    <c:v>1180.1186381038137</c:v>
                  </c:pt>
                  <c:pt idx="13">
                    <c:v>1380.6085614684562</c:v>
                  </c:pt>
                  <c:pt idx="14">
                    <c:v>1369.1165034430051</c:v>
                  </c:pt>
                  <c:pt idx="15">
                    <c:v>1738.3900597967074</c:v>
                  </c:pt>
                </c:numCache>
              </c:numRef>
            </c:minus>
          </c:errBars>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'[Data_entry_Figures_12_09_27.xlsm]S1-C2'!$G$5:$G$20</c:f>
              <c:numCache>
                <c:formatCode>General</c:formatCode>
                <c:ptCount val="16"/>
                <c:pt idx="0">
                  <c:v>418</c:v>
                </c:pt>
                <c:pt idx="1">
                  <c:v>478</c:v>
                </c:pt>
                <c:pt idx="2">
                  <c:v>558</c:v>
                </c:pt>
                <c:pt idx="3">
                  <c:v>646</c:v>
                </c:pt>
                <c:pt idx="4">
                  <c:v>572</c:v>
                </c:pt>
                <c:pt idx="5">
                  <c:v>652</c:v>
                </c:pt>
                <c:pt idx="6">
                  <c:v>752</c:v>
                </c:pt>
                <c:pt idx="7">
                  <c:v>864</c:v>
                </c:pt>
                <c:pt idx="8">
                  <c:v>894</c:v>
                </c:pt>
                <c:pt idx="9">
                  <c:v>1014</c:v>
                </c:pt>
                <c:pt idx="10">
                  <c:v>1154</c:v>
                </c:pt>
                <c:pt idx="11">
                  <c:v>1366</c:v>
                </c:pt>
                <c:pt idx="12">
                  <c:v>1456</c:v>
                </c:pt>
                <c:pt idx="13">
                  <c:v>1596</c:v>
                </c:pt>
                <c:pt idx="14">
                  <c:v>1636</c:v>
                </c:pt>
                <c:pt idx="15">
                  <c:v>2020</c:v>
                </c:pt>
              </c:numCache>
            </c:numRef>
          </c:val>
          <c:smooth val="0"/>
        </c:ser>
        <c:dLbls>
          <c:showLegendKey val="0"/>
          <c:showVal val="0"/>
          <c:showCatName val="0"/>
          <c:showSerName val="0"/>
          <c:showPercent val="0"/>
          <c:showBubbleSize val="0"/>
        </c:dLbls>
        <c:marker val="1"/>
        <c:smooth val="0"/>
        <c:axId val="-987795296"/>
        <c:axId val="-987794752"/>
      </c:lineChart>
      <c:catAx>
        <c:axId val="-987795296"/>
        <c:scaling>
          <c:orientation val="minMax"/>
        </c:scaling>
        <c:delete val="0"/>
        <c:axPos val="b"/>
        <c:title>
          <c:tx>
            <c:rich>
              <a:bodyPr/>
              <a:lstStyle/>
              <a:p>
                <a:pPr>
                  <a:defRPr sz="1400" b="1"/>
                </a:pPr>
                <a:r>
                  <a:rPr lang="en-CA"/>
                  <a:t>Invasion (j) + Threat (k) Combinations</a:t>
                </a:r>
              </a:p>
            </c:rich>
          </c:tx>
          <c:overlay val="0"/>
        </c:title>
        <c:numFmt formatCode="General" sourceLinked="0"/>
        <c:majorTickMark val="out"/>
        <c:minorTickMark val="none"/>
        <c:tickLblPos val="nextTo"/>
        <c:txPr>
          <a:bodyPr rot="-5400000" vert="horz"/>
          <a:lstStyle/>
          <a:p>
            <a:pPr>
              <a:defRPr/>
            </a:pPr>
            <a:endParaRPr lang="en-US"/>
          </a:p>
        </c:txPr>
        <c:crossAx val="-987794752"/>
        <c:crossesAt val="0"/>
        <c:auto val="1"/>
        <c:lblAlgn val="ctr"/>
        <c:lblOffset val="100"/>
        <c:noMultiLvlLbl val="0"/>
      </c:catAx>
      <c:valAx>
        <c:axId val="-987794752"/>
        <c:scaling>
          <c:orientation val="minMax"/>
          <c:max val="5000"/>
          <c:min val="0"/>
        </c:scaling>
        <c:delete val="0"/>
        <c:axPos val="l"/>
        <c:title>
          <c:tx>
            <c:rich>
              <a:bodyPr rot="-5400000" vert="horz"/>
              <a:lstStyle/>
              <a:p>
                <a:pPr>
                  <a:defRPr sz="1400" b="1"/>
                </a:pPr>
                <a:r>
                  <a:rPr lang="en-CA"/>
                  <a:t>Annual Cost [$]</a:t>
                </a:r>
              </a:p>
            </c:rich>
          </c:tx>
          <c:overlay val="0"/>
        </c:title>
        <c:numFmt formatCode="General" sourceLinked="1"/>
        <c:majorTickMark val="out"/>
        <c:minorTickMark val="none"/>
        <c:tickLblPos val="nextTo"/>
        <c:crossAx val="-987795296"/>
        <c:crosses val="autoZero"/>
        <c:crossBetween val="between"/>
      </c:valAx>
    </c:plotArea>
    <c:legend>
      <c:legendPos val="b"/>
      <c:overlay val="0"/>
      <c:spPr>
        <a:ln w="9525" cap="flat" cmpd="sng" algn="ctr">
          <a:solidFill>
            <a:srgbClr val="000000"/>
          </a:solidFill>
          <a:prstDash val="solid"/>
          <a:round/>
          <a:headEnd type="none" w="med" len="med"/>
          <a:tailEnd type="none" w="med" len="med"/>
        </a:ln>
      </c:sp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E4BC7C7D-E16E-4261-971F-13658CAF817F}" type="datetimeFigureOut">
              <a:rPr lang="de-DE" smtClean="0"/>
              <a:pPr/>
              <a:t>29.11.2016</a:t>
            </a:fld>
            <a:endParaRPr lang="de-DE"/>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0056D53-BC30-4B7D-B0A3-E57A59E5964E}" type="slidenum">
              <a:rPr lang="de-DE" smtClean="0"/>
              <a:pPr/>
              <a:t>‹#›</a:t>
            </a:fld>
            <a:endParaRPr lang="de-DE"/>
          </a:p>
        </p:txBody>
      </p:sp>
    </p:spTree>
    <p:extLst>
      <p:ext uri="{BB962C8B-B14F-4D97-AF65-F5344CB8AC3E}">
        <p14:creationId xmlns:p14="http://schemas.microsoft.com/office/powerpoint/2010/main" val="8051471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A2CEBBE-8782-4E01-AFDA-6AF3B01C161E}" type="datetimeFigureOut">
              <a:rPr lang="de-DE" smtClean="0"/>
              <a:pPr/>
              <a:t>29.11.2016</a:t>
            </a:fld>
            <a:endParaRPr lang="de-DE"/>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5F54D5A-22CE-462E-86A6-2C32245FC98D}" type="slidenum">
              <a:rPr lang="de-DE" smtClean="0"/>
              <a:pPr/>
              <a:t>‹#›</a:t>
            </a:fld>
            <a:endParaRPr lang="de-DE"/>
          </a:p>
        </p:txBody>
      </p:sp>
    </p:spTree>
    <p:extLst>
      <p:ext uri="{BB962C8B-B14F-4D97-AF65-F5344CB8AC3E}">
        <p14:creationId xmlns:p14="http://schemas.microsoft.com/office/powerpoint/2010/main" val="31857716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In the  Douglas</a:t>
            </a:r>
            <a:r>
              <a:rPr lang="en-CA" baseline="0" dirty="0" smtClean="0"/>
              <a:t> Fir/Garry Oak Woodlands of coastal BC, w</a:t>
            </a:r>
            <a:r>
              <a:rPr lang="en-CA" dirty="0" smtClean="0"/>
              <a:t>e are using SCAD to prioritize </a:t>
            </a:r>
            <a:r>
              <a:rPr lang="en-CA" baseline="0" dirty="0" smtClean="0"/>
              <a:t>investments in land conservation, but doing so in a landscape were no ‘intact’ old-growth habitat remains.</a:t>
            </a:r>
            <a:r>
              <a:rPr lang="en-CA" dirty="0" smtClean="0"/>
              <a:t> This raises</a:t>
            </a:r>
            <a:r>
              <a:rPr lang="en-CA" baseline="0" dirty="0" smtClean="0"/>
              <a:t> the interesting question of where to start.  </a:t>
            </a:r>
            <a:r>
              <a:rPr lang="en-CA" dirty="0" smtClean="0"/>
              <a:t>In this talk, we’d</a:t>
            </a:r>
            <a:r>
              <a:rPr lang="en-CA" baseline="0" dirty="0" smtClean="0"/>
              <a:t> like to attract your feedback on an evolving approach we are using to prioritize areas for the restoration of ‘old growth’ ecosystems, under the assumption that the best restoration candidates are those areas that currently support the richest communities of species thought to rely on historic habitat attributes.  </a:t>
            </a:r>
            <a:endParaRPr lang="en-CA"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a:t>
            </a:fld>
            <a:endParaRPr lang="de-DE"/>
          </a:p>
        </p:txBody>
      </p:sp>
    </p:spTree>
    <p:extLst>
      <p:ext uri="{BB962C8B-B14F-4D97-AF65-F5344CB8AC3E}">
        <p14:creationId xmlns:p14="http://schemas.microsoft.com/office/powerpoint/2010/main" val="721286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231F3D-6B69-4778-85C7-0F935A7D4D22}"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83B4CD-C98B-43FE-AF7B-67A4BB6FE2C7}"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7FFC22-F369-4BCC-B321-C5D39F92E349}"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231F3D-6B69-4778-85C7-0F935A7D4D22}" type="datetime1">
              <a:rPr lang="en-US" smtClean="0">
                <a:solidFill>
                  <a:prstClr val="black">
                    <a:tint val="75000"/>
                  </a:prstClr>
                </a:solidFill>
              </a:rPr>
              <a:pPr/>
              <a:t>11/29/2016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17758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0EC23C-49B0-4622-B56F-485C54106198}" type="datetime1">
              <a:rPr lang="en-US" smtClean="0">
                <a:solidFill>
                  <a:prstClr val="black">
                    <a:tint val="75000"/>
                  </a:prstClr>
                </a:solidFill>
              </a:rPr>
              <a:pPr/>
              <a:t>11/29/2016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55568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4BB740-1099-4C64-AF3C-4E553E92B8DC}" type="datetime1">
              <a:rPr lang="en-US" smtClean="0">
                <a:solidFill>
                  <a:prstClr val="black">
                    <a:tint val="75000"/>
                  </a:prstClr>
                </a:solidFill>
              </a:rPr>
              <a:pPr/>
              <a:t>11/29/2016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0375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44CD34-5E61-4963-95CD-E9D25556BE58}" type="datetime1">
              <a:rPr lang="en-US" smtClean="0">
                <a:solidFill>
                  <a:prstClr val="black">
                    <a:tint val="75000"/>
                  </a:prstClr>
                </a:solidFill>
              </a:rPr>
              <a:pPr/>
              <a:t>11/29/2016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49536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2C0C82-4313-4C17-AE05-5F73B9693849}" type="datetime1">
              <a:rPr lang="en-US" smtClean="0">
                <a:solidFill>
                  <a:prstClr val="black">
                    <a:tint val="75000"/>
                  </a:prstClr>
                </a:solidFill>
              </a:rPr>
              <a:pPr/>
              <a:t>11/29/2016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4821452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DC6234-425C-4CF6-860D-508E2B1D61DD}" type="datetime1">
              <a:rPr lang="en-US" smtClean="0">
                <a:solidFill>
                  <a:prstClr val="black">
                    <a:tint val="75000"/>
                  </a:prstClr>
                </a:solidFill>
              </a:rPr>
              <a:pPr/>
              <a:t>11/29/2016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782949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1CE6FD-B497-4790-B5D9-5695F8465869}" type="datetime1">
              <a:rPr lang="en-US" smtClean="0">
                <a:solidFill>
                  <a:prstClr val="black">
                    <a:tint val="75000"/>
                  </a:prstClr>
                </a:solidFill>
              </a:rPr>
              <a:pPr/>
              <a:t>11/29/2016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78273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9504D4-5ACF-4C14-B9E3-B181683B727E}" type="datetime1">
              <a:rPr lang="en-US" smtClean="0">
                <a:solidFill>
                  <a:prstClr val="black">
                    <a:tint val="75000"/>
                  </a:prstClr>
                </a:solidFill>
              </a:rPr>
              <a:pPr/>
              <a:t>11/29/2016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68768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0EC23C-49B0-4622-B56F-485C54106198}"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6301C0-F60F-468D-82E3-628BE63461F4}" type="datetime1">
              <a:rPr lang="en-US" smtClean="0">
                <a:solidFill>
                  <a:prstClr val="black">
                    <a:tint val="75000"/>
                  </a:prstClr>
                </a:solidFill>
              </a:rPr>
              <a:pPr/>
              <a:t>11/29/2016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15074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83B4CD-C98B-43FE-AF7B-67A4BB6FE2C7}" type="datetime1">
              <a:rPr lang="en-US" smtClean="0">
                <a:solidFill>
                  <a:prstClr val="black">
                    <a:tint val="75000"/>
                  </a:prstClr>
                </a:solidFill>
              </a:rPr>
              <a:pPr/>
              <a:t>11/29/2016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221150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7FFC22-F369-4BCC-B321-C5D39F92E349}" type="datetime1">
              <a:rPr lang="en-US" smtClean="0">
                <a:solidFill>
                  <a:prstClr val="black">
                    <a:tint val="75000"/>
                  </a:prstClr>
                </a:solidFill>
              </a:rPr>
              <a:pPr/>
              <a:t>11/29/2016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36146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7DF4AAE-56EB-4314-90A8-DEFDD3F248E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881791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70150D-A990-4078-904A-986C9E2E14D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86165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5575BB7-40E5-46D1-ADA1-1DF14CFA485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77472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63E9192-1EA0-4C8B-8FB8-C76EA3FFC81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974988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E9E276D-F16F-45BE-B86C-7D624BBA8F8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53976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A0E4AF-2D69-4DFB-ADCF-7F963CB72D8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950068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D19E9C0-CED7-430F-8357-34E22EA04B4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78458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4BB740-1099-4C64-AF3C-4E553E92B8DC}"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386D44D-87E6-4D7F-948D-FCFC3779694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106719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7E96039-EC8C-4EFA-912D-A633E8E0709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757925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F947713-E28B-4C07-B7F9-883870EC314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404295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50DA01-DBE5-4AFE-8633-D7DC1E039A6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660757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EEC986A-9688-4A24-8380-8B8121F6D24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795486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2E829617-158D-438F-A25F-E5288C737BD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760042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A6EF4CE-55A2-46A8-83C1-212D8932072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649615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D561FEEF-9E26-478B-8D3A-FE4ADE68BFE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282966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457200" y="1600200"/>
            <a:ext cx="4038600" cy="4525963"/>
          </a:xfrm>
        </p:spPr>
        <p:txBody>
          <a:bodyPr/>
          <a:lstStyle/>
          <a:p>
            <a:pPr lvl="0"/>
            <a:endParaRPr lang="en-US" noProof="0" smtClean="0"/>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8BFD517-F535-43FE-BF34-2C9C2BAE221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818573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pPr>
              <a:defRPr/>
            </a:pPr>
            <a:endParaRPr lang="en-US">
              <a:solidFill>
                <a:srgbClr val="FFFFFF"/>
              </a:solidFill>
            </a:endParaRPr>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endParaRPr lang="en-US">
              <a:solidFill>
                <a:srgbClr val="FFFFFF"/>
              </a:solidFill>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pPr>
              <a:defRPr/>
            </a:pPr>
            <a:fld id="{68390000-73E5-44B7-911B-A26DFC1ED63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3492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44CD34-5E61-4963-95CD-E9D25556BE58}" type="datetime1">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Date Placeholder 4"/>
          <p:cNvSpPr>
            <a:spLocks noGrp="1"/>
          </p:cNvSpPr>
          <p:nvPr>
            <p:ph type="dt" sz="half" idx="10"/>
          </p:nvPr>
        </p:nvSpPr>
        <p:spPr>
          <a:xfrm>
            <a:off x="685800" y="6248400"/>
            <a:ext cx="1905000" cy="457200"/>
          </a:xfrm>
        </p:spPr>
        <p:txBody>
          <a:bodyPr/>
          <a:lstStyle>
            <a:lvl1pPr>
              <a:defRPr/>
            </a:lvl1pPr>
          </a:lstStyle>
          <a:p>
            <a:pPr>
              <a:defRPr/>
            </a:pPr>
            <a:endParaRPr lang="en-US">
              <a:solidFill>
                <a:srgbClr val="FFFFFF"/>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pPr>
              <a:defRPr/>
            </a:pPr>
            <a:endParaRPr lang="en-US">
              <a:solidFill>
                <a:srgbClr val="FFFFFF"/>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pPr>
              <a:defRPr/>
            </a:pPr>
            <a:fld id="{7758670B-962B-4868-AD61-2B425332909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502301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981200"/>
            <a:ext cx="3810000" cy="4114800"/>
          </a:xfrm>
        </p:spPr>
        <p:txBody>
          <a:bodyPr/>
          <a:lstStyle/>
          <a:p>
            <a:pPr lvl="0"/>
            <a:endParaRPr lang="en-US" noProof="0"/>
          </a:p>
        </p:txBody>
      </p:sp>
      <p:sp>
        <p:nvSpPr>
          <p:cNvPr id="5" name="Date Placeholder 4"/>
          <p:cNvSpPr>
            <a:spLocks noGrp="1"/>
          </p:cNvSpPr>
          <p:nvPr>
            <p:ph type="dt" sz="half" idx="10"/>
          </p:nvPr>
        </p:nvSpPr>
        <p:spPr>
          <a:xfrm>
            <a:off x="685800" y="6248400"/>
            <a:ext cx="1905000" cy="457200"/>
          </a:xfrm>
        </p:spPr>
        <p:txBody>
          <a:bodyPr/>
          <a:lstStyle>
            <a:lvl1pPr>
              <a:defRPr/>
            </a:lvl1pPr>
          </a:lstStyle>
          <a:p>
            <a:pPr>
              <a:defRPr/>
            </a:pPr>
            <a:endParaRPr lang="en-US">
              <a:solidFill>
                <a:srgbClr val="FFFFFF"/>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pPr>
              <a:defRPr/>
            </a:pPr>
            <a:endParaRPr lang="en-US">
              <a:solidFill>
                <a:srgbClr val="FFFFFF"/>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pPr>
              <a:defRPr/>
            </a:pPr>
            <a:fld id="{CCCFDF6D-9A87-40CC-BB63-9B57F248DE1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382445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2C0C82-4313-4C17-AE05-5F73B9693849}" type="datetime1">
              <a:rPr lang="en-US" smtClean="0"/>
              <a:pPr/>
              <a:t>11/29/2016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DC6234-425C-4CF6-860D-508E2B1D61DD}" type="datetime1">
              <a:rPr lang="en-US" smtClean="0"/>
              <a:pPr/>
              <a:t>11/29/2016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1CE6FD-B497-4790-B5D9-5695F8465869}" type="datetime1">
              <a:rPr lang="en-US" smtClean="0"/>
              <a:pPr/>
              <a:t>11/29/2016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9504D4-5ACF-4C14-B9E3-B181683B727E}" type="datetime1">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6301C0-F60F-468D-82E3-628BE63461F4}" type="datetime1">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216EF-6E40-4310-A3FB-F1893013A226}" type="datetime1">
              <a:rPr lang="en-US" smtClean="0"/>
              <a:pPr/>
              <a:t>11/29/2016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216EF-6E40-4310-A3FB-F1893013A226}" type="datetime1">
              <a:rPr lang="en-US" smtClean="0">
                <a:solidFill>
                  <a:prstClr val="black">
                    <a:tint val="75000"/>
                  </a:prstClr>
                </a:solidFill>
              </a:rPr>
              <a:pPr/>
              <a:t>11/29/2016</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2300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Arial" pitchFamily="34" charset="0"/>
              </a:defRPr>
            </a:lvl1pPr>
          </a:lstStyle>
          <a:p>
            <a:pPr fontAlgn="base">
              <a:spcBef>
                <a:spcPct val="0"/>
              </a:spcBef>
              <a:spcAft>
                <a:spcPct val="0"/>
              </a:spcAft>
              <a:defRPr/>
            </a:pPr>
            <a:endParaRPr lang="en-US">
              <a:solidFill>
                <a:srgbClr val="FFFFFF"/>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Arial" pitchFamily="34" charset="0"/>
              </a:defRPr>
            </a:lvl1pPr>
          </a:lstStyle>
          <a:p>
            <a:pPr fontAlgn="base">
              <a:spcBef>
                <a:spcPct val="0"/>
              </a:spcBef>
              <a:spcAft>
                <a:spcPct val="0"/>
              </a:spcAft>
              <a:defRPr/>
            </a:pPr>
            <a:endParaRPr lang="en-US">
              <a:solidFill>
                <a:srgbClr val="FFFFFF"/>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Arial" pitchFamily="34" charset="0"/>
              </a:defRPr>
            </a:lvl1pPr>
          </a:lstStyle>
          <a:p>
            <a:pPr fontAlgn="base">
              <a:spcBef>
                <a:spcPct val="0"/>
              </a:spcBef>
              <a:spcAft>
                <a:spcPct val="0"/>
              </a:spcAft>
              <a:defRPr/>
            </a:pPr>
            <a:fld id="{FF28DC3F-068F-42D6-93B4-52F872E41E0A}" type="slidenum">
              <a:rPr lang="en-US">
                <a:solidFill>
                  <a:srgbClr val="FFFFFF"/>
                </a:solidFill>
              </a:rPr>
              <a:pPr fontAlgn="base">
                <a:spcBef>
                  <a:spcPct val="0"/>
                </a:spcBef>
                <a:spcAft>
                  <a:spcPct val="0"/>
                </a:spcAft>
                <a:defRPr/>
              </a:pPr>
              <a:t>‹#›</a:t>
            </a:fld>
            <a:endParaRPr lang="en-US">
              <a:solidFill>
                <a:srgbClr val="FFFFFF"/>
              </a:solidFill>
            </a:endParaRPr>
          </a:p>
        </p:txBody>
      </p:sp>
    </p:spTree>
    <p:extLst>
      <p:ext uri="{BB962C8B-B14F-4D97-AF65-F5344CB8AC3E}">
        <p14:creationId xmlns:p14="http://schemas.microsoft.com/office/powerpoint/2010/main" val="16497370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200" algn="ctr" rtl="0" fontAlgn="base">
        <a:spcBef>
          <a:spcPct val="0"/>
        </a:spcBef>
        <a:spcAft>
          <a:spcPct val="0"/>
        </a:spcAft>
        <a:defRPr sz="4400">
          <a:solidFill>
            <a:schemeClr val="tx2"/>
          </a:solidFill>
          <a:latin typeface="Arial" pitchFamily="34" charset="0"/>
          <a:cs typeface="Arial" pitchFamily="34" charset="0"/>
        </a:defRPr>
      </a:lvl6pPr>
      <a:lvl7pPr marL="914400" algn="ctr" rtl="0" fontAlgn="base">
        <a:spcBef>
          <a:spcPct val="0"/>
        </a:spcBef>
        <a:spcAft>
          <a:spcPct val="0"/>
        </a:spcAft>
        <a:defRPr sz="4400">
          <a:solidFill>
            <a:schemeClr val="tx2"/>
          </a:solidFill>
          <a:latin typeface="Arial" pitchFamily="34" charset="0"/>
          <a:cs typeface="Arial" pitchFamily="34" charset="0"/>
        </a:defRPr>
      </a:lvl7pPr>
      <a:lvl8pPr marL="1371600" algn="ctr" rtl="0" fontAlgn="base">
        <a:spcBef>
          <a:spcPct val="0"/>
        </a:spcBef>
        <a:spcAft>
          <a:spcPct val="0"/>
        </a:spcAft>
        <a:defRPr sz="4400">
          <a:solidFill>
            <a:schemeClr val="tx2"/>
          </a:solidFill>
          <a:latin typeface="Arial" pitchFamily="34" charset="0"/>
          <a:cs typeface="Arial" pitchFamily="34" charset="0"/>
        </a:defRPr>
      </a:lvl8pPr>
      <a:lvl9pPr marL="1828800"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Layout" Target="../slideLayouts/slideLayout24.xml"/><Relationship Id="rId6" Type="http://schemas.openxmlformats.org/officeDocument/2006/relationships/image" Target="../media/image12.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317" y="447543"/>
            <a:ext cx="7834559" cy="1470025"/>
          </a:xfrm>
        </p:spPr>
        <p:txBody>
          <a:bodyPr>
            <a:normAutofit fontScale="90000"/>
          </a:bodyPr>
          <a:lstStyle/>
          <a:p>
            <a:pPr algn="l"/>
            <a:r>
              <a:rPr lang="en-US" sz="4000" b="1" dirty="0" smtClean="0">
                <a:latin typeface="Times New Roman" panose="02020603050405020304" pitchFamily="18" charset="0"/>
                <a:cs typeface="Times New Roman" panose="02020603050405020304" pitchFamily="18" charset="0"/>
              </a:rPr>
              <a:t>Economic Incentives for Conservation: Offsets, Management Costs </a:t>
            </a:r>
            <a:r>
              <a:rPr lang="en-US" sz="4000" b="1" dirty="0">
                <a:latin typeface="Times New Roman" panose="02020603050405020304" pitchFamily="18" charset="0"/>
                <a:cs typeface="Times New Roman" panose="02020603050405020304" pitchFamily="18" charset="0"/>
              </a:rPr>
              <a:t>and Landscape </a:t>
            </a:r>
            <a:r>
              <a:rPr lang="en-US" sz="4000" b="1" dirty="0" smtClean="0">
                <a:latin typeface="Times New Roman" panose="02020603050405020304" pitchFamily="18" charset="0"/>
                <a:cs typeface="Times New Roman" panose="02020603050405020304" pitchFamily="18" charset="0"/>
              </a:rPr>
              <a:t>Context </a:t>
            </a:r>
            <a:endParaRPr lang="en-US" sz="4000" b="1" dirty="0">
              <a:latin typeface="Times New Roman" panose="02020603050405020304" pitchFamily="18" charset="0"/>
              <a:cs typeface="Times New Roman" panose="02020603050405020304" pitchFamily="18" charset="0"/>
            </a:endParaRPr>
          </a:p>
        </p:txBody>
      </p:sp>
      <p:pic>
        <p:nvPicPr>
          <p:cNvPr id="7" name="Picture 6" descr="TEM.jpg"/>
          <p:cNvPicPr>
            <a:picLocks noChangeAspect="1"/>
          </p:cNvPicPr>
          <p:nvPr/>
        </p:nvPicPr>
        <p:blipFill>
          <a:blip r:embed="rId3" cstate="print"/>
          <a:stretch>
            <a:fillRect/>
          </a:stretch>
        </p:blipFill>
        <p:spPr>
          <a:xfrm>
            <a:off x="228600" y="2667000"/>
            <a:ext cx="3061854" cy="3962400"/>
          </a:xfrm>
          <a:prstGeom prst="rect">
            <a:avLst/>
          </a:prstGeom>
        </p:spPr>
      </p:pic>
      <p:pic>
        <p:nvPicPr>
          <p:cNvPr id="11" name="Picture 12" descr="DSC_0226.JPG"/>
          <p:cNvPicPr>
            <a:picLocks noChangeAspect="1"/>
          </p:cNvPicPr>
          <p:nvPr/>
        </p:nvPicPr>
        <p:blipFill>
          <a:blip r:embed="rId4" cstate="print"/>
          <a:srcRect/>
          <a:stretch>
            <a:fillRect/>
          </a:stretch>
        </p:blipFill>
        <p:spPr bwMode="auto">
          <a:xfrm>
            <a:off x="3810000" y="2590800"/>
            <a:ext cx="2566337" cy="3863764"/>
          </a:xfrm>
          <a:prstGeom prst="rect">
            <a:avLst/>
          </a:prstGeom>
          <a:noFill/>
          <a:ln w="9525">
            <a:noFill/>
            <a:miter lim="800000"/>
            <a:headEnd/>
            <a:tailEnd/>
          </a:ln>
        </p:spPr>
      </p:pic>
      <p:pic>
        <p:nvPicPr>
          <p:cNvPr id="8" name="Picture 7" descr="brown_creeper_1.jpg"/>
          <p:cNvPicPr>
            <a:picLocks noChangeAspect="1"/>
          </p:cNvPicPr>
          <p:nvPr/>
        </p:nvPicPr>
        <p:blipFill>
          <a:blip r:embed="rId5" cstate="print"/>
          <a:stretch>
            <a:fillRect/>
          </a:stretch>
        </p:blipFill>
        <p:spPr>
          <a:xfrm>
            <a:off x="6793923" y="1181100"/>
            <a:ext cx="1194954" cy="1752600"/>
          </a:xfrm>
          <a:prstGeom prst="rect">
            <a:avLst/>
          </a:prstGeom>
          <a:ln>
            <a:solidFill>
              <a:schemeClr val="accent1"/>
            </a:solidFill>
          </a:ln>
        </p:spPr>
      </p:pic>
      <p:pic>
        <p:nvPicPr>
          <p:cNvPr id="15" name="Picture 7" descr="DSC_0310.JPG"/>
          <p:cNvPicPr>
            <a:picLocks noChangeAspect="1"/>
          </p:cNvPicPr>
          <p:nvPr/>
        </p:nvPicPr>
        <p:blipFill>
          <a:blip r:embed="rId6" cstate="print"/>
          <a:srcRect/>
          <a:stretch>
            <a:fillRect/>
          </a:stretch>
        </p:blipFill>
        <p:spPr bwMode="auto">
          <a:xfrm>
            <a:off x="5257800" y="3464991"/>
            <a:ext cx="2253689" cy="3393009"/>
          </a:xfrm>
          <a:prstGeom prst="rect">
            <a:avLst/>
          </a:prstGeom>
          <a:noFill/>
          <a:ln w="9525">
            <a:noFill/>
            <a:miter lim="800000"/>
            <a:headEnd/>
            <a:tailEnd/>
          </a:ln>
        </p:spPr>
      </p:pic>
      <p:pic>
        <p:nvPicPr>
          <p:cNvPr id="16" name="Picture 13" descr="DSC_0214.JPG"/>
          <p:cNvPicPr>
            <a:picLocks noChangeAspect="1"/>
          </p:cNvPicPr>
          <p:nvPr/>
        </p:nvPicPr>
        <p:blipFill>
          <a:blip r:embed="rId7" cstate="print"/>
          <a:srcRect/>
          <a:stretch>
            <a:fillRect/>
          </a:stretch>
        </p:blipFill>
        <p:spPr bwMode="auto">
          <a:xfrm>
            <a:off x="7391400" y="3962400"/>
            <a:ext cx="1752600" cy="2638425"/>
          </a:xfrm>
          <a:prstGeom prst="rect">
            <a:avLst/>
          </a:prstGeom>
          <a:noFill/>
          <a:ln w="9525">
            <a:noFill/>
            <a:miter lim="800000"/>
            <a:headEnd/>
            <a:tailEnd/>
          </a:ln>
        </p:spPr>
      </p:pic>
      <p:pic>
        <p:nvPicPr>
          <p:cNvPr id="17" name="Picture 16" descr="http://ucsantacruz.ucnrs.org/wp-admin/images/researchpics/ylrbirds/Townsend%27s_Warbler.jpg"/>
          <p:cNvPicPr>
            <a:picLocks noChangeAspect="1" noChangeArrowheads="1"/>
          </p:cNvPicPr>
          <p:nvPr/>
        </p:nvPicPr>
        <p:blipFill>
          <a:blip r:embed="rId8" cstate="print"/>
          <a:srcRect/>
          <a:stretch>
            <a:fillRect/>
          </a:stretch>
        </p:blipFill>
        <p:spPr bwMode="auto">
          <a:xfrm>
            <a:off x="7823200" y="2057400"/>
            <a:ext cx="1320800" cy="9906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41" y="274638"/>
            <a:ext cx="8229600" cy="1143000"/>
          </a:xfrm>
        </p:spPr>
        <p:txBody>
          <a:bodyPr/>
          <a:lstStyle/>
          <a:p>
            <a:pPr algn="l"/>
            <a:r>
              <a:rPr lang="en-CA" sz="4000" b="1" dirty="0" smtClean="0">
                <a:solidFill>
                  <a:srgbClr val="212911"/>
                </a:solidFill>
                <a:latin typeface="Times New Roman" panose="02020603050405020304" pitchFamily="18" charset="0"/>
                <a:cs typeface="Times New Roman" panose="02020603050405020304" pitchFamily="18" charset="0"/>
              </a:rPr>
              <a:t>The Agricultural Land Reserve as Corridor and Buffer Habitat</a:t>
            </a:r>
            <a:endParaRPr lang="en-GB" sz="4000" b="1" dirty="0">
              <a:solidFill>
                <a:srgbClr val="212911"/>
              </a:solidFill>
              <a:latin typeface="Times New Roman" panose="02020603050405020304" pitchFamily="18" charset="0"/>
              <a:cs typeface="Times New Roman" panose="02020603050405020304" pitchFamily="18" charset="0"/>
            </a:endParaRPr>
          </a:p>
        </p:txBody>
      </p:sp>
      <p:pic>
        <p:nvPicPr>
          <p:cNvPr id="286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2057400"/>
            <a:ext cx="6436178"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010400" y="1981200"/>
            <a:ext cx="1981200" cy="2862322"/>
          </a:xfrm>
          <a:prstGeom prst="rect">
            <a:avLst/>
          </a:prstGeom>
          <a:noFill/>
        </p:spPr>
        <p:txBody>
          <a:bodyPr wrap="square" rtlCol="0">
            <a:spAutoFit/>
          </a:bodyPr>
          <a:lstStyle/>
          <a:p>
            <a:r>
              <a:rPr lang="en-CA" sz="2000" b="1" dirty="0" smtClean="0">
                <a:latin typeface="Times New Roman" panose="02020603050405020304" pitchFamily="18" charset="0"/>
                <a:cs typeface="Times New Roman" panose="02020603050405020304" pitchFamily="18" charset="0"/>
              </a:rPr>
              <a:t>To the Degree that ALR Enhances Conservation Outcomes, Planners Could Enhance Incentives to Maintain It</a:t>
            </a:r>
            <a:endParaRPr lang="en-GB" sz="2000" b="1" dirty="0">
              <a:latin typeface="Times New Roman" panose="02020603050405020304" pitchFamily="18" charset="0"/>
              <a:cs typeface="Times New Roman" panose="02020603050405020304" pitchFamily="18" charset="0"/>
            </a:endParaRP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581400"/>
            <a:ext cx="24765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5334872"/>
            <a:ext cx="2836777" cy="1547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000" y="4953000"/>
            <a:ext cx="25146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118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52" y="197364"/>
            <a:ext cx="8229600" cy="1143000"/>
          </a:xfrm>
        </p:spPr>
        <p:txBody>
          <a:bodyPr>
            <a:normAutofit fontScale="90000"/>
          </a:bodyPr>
          <a:lstStyle/>
          <a:p>
            <a:pPr algn="l"/>
            <a:r>
              <a:rPr lang="en-CA" b="1" dirty="0" smtClean="0"/>
              <a:t>Biodiversity – Carbon Synergy in the Conservation of Forested Land</a:t>
            </a:r>
            <a:endParaRPr lang="en-CA" b="1" dirty="0"/>
          </a:p>
        </p:txBody>
      </p:sp>
      <p:sp>
        <p:nvSpPr>
          <p:cNvPr id="3" name="Content Placeholder 2"/>
          <p:cNvSpPr>
            <a:spLocks noGrp="1"/>
          </p:cNvSpPr>
          <p:nvPr>
            <p:ph idx="1"/>
          </p:nvPr>
        </p:nvSpPr>
        <p:spPr>
          <a:xfrm>
            <a:off x="122346" y="1600200"/>
            <a:ext cx="5516454" cy="4525963"/>
          </a:xfrm>
        </p:spPr>
        <p:txBody>
          <a:bodyPr>
            <a:normAutofit fontScale="85000" lnSpcReduction="20000"/>
          </a:bodyPr>
          <a:lstStyle/>
          <a:p>
            <a:r>
              <a:rPr lang="en-CA" dirty="0" smtClean="0"/>
              <a:t>Biodiversity features</a:t>
            </a:r>
          </a:p>
          <a:p>
            <a:pPr lvl="1"/>
            <a:r>
              <a:rPr lang="el-GR" dirty="0" smtClean="0"/>
              <a:t>β</a:t>
            </a:r>
            <a:r>
              <a:rPr lang="en-CA" dirty="0" smtClean="0"/>
              <a:t>-diversity of Old Forest and </a:t>
            </a:r>
            <a:r>
              <a:rPr lang="en-CA" dirty="0" err="1" smtClean="0"/>
              <a:t>Savanna</a:t>
            </a:r>
            <a:r>
              <a:rPr lang="en-CA" dirty="0" smtClean="0"/>
              <a:t> Bird Communities</a:t>
            </a:r>
            <a:br>
              <a:rPr lang="en-CA" dirty="0" smtClean="0"/>
            </a:br>
            <a:endParaRPr lang="en-CA" dirty="0" smtClean="0"/>
          </a:p>
          <a:p>
            <a:r>
              <a:rPr lang="en-CA" dirty="0" smtClean="0"/>
              <a:t>Carbon</a:t>
            </a:r>
            <a:r>
              <a:rPr lang="en-CA" dirty="0"/>
              <a:t> </a:t>
            </a:r>
            <a:r>
              <a:rPr lang="en-CA" dirty="0" smtClean="0"/>
              <a:t>budget model</a:t>
            </a:r>
          </a:p>
          <a:p>
            <a:pPr lvl="1"/>
            <a:r>
              <a:rPr lang="en-CA" dirty="0" smtClean="0"/>
              <a:t>Standing Carbon</a:t>
            </a:r>
            <a:endParaRPr lang="en-CA" dirty="0"/>
          </a:p>
          <a:p>
            <a:pPr lvl="1"/>
            <a:r>
              <a:rPr lang="en-CA" dirty="0" smtClean="0"/>
              <a:t>Sequestration potential</a:t>
            </a:r>
            <a:br>
              <a:rPr lang="en-CA" dirty="0" smtClean="0"/>
            </a:br>
            <a:endParaRPr lang="en-CA" dirty="0" smtClean="0"/>
          </a:p>
          <a:p>
            <a:r>
              <a:rPr lang="en-CA" dirty="0" smtClean="0"/>
              <a:t>Cost metrics used:</a:t>
            </a:r>
          </a:p>
          <a:p>
            <a:pPr marL="914400" lvl="1" indent="-514350">
              <a:buFont typeface="+mj-lt"/>
              <a:buAutoNum type="arabicPeriod"/>
            </a:pPr>
            <a:r>
              <a:rPr lang="en-CA" sz="2000" dirty="0" smtClean="0"/>
              <a:t>Total Land Value (TLV)</a:t>
            </a:r>
            <a:endParaRPr lang="en-CA" sz="2000" dirty="0"/>
          </a:p>
          <a:p>
            <a:pPr marL="914400" lvl="1" indent="-514350">
              <a:buFont typeface="+mj-lt"/>
              <a:buAutoNum type="arabicPeriod"/>
            </a:pPr>
            <a:r>
              <a:rPr lang="en-CA" sz="2000" dirty="0"/>
              <a:t>TLV – Standing Carbon * $/t</a:t>
            </a:r>
          </a:p>
          <a:p>
            <a:pPr marL="914400" lvl="1" indent="-514350">
              <a:buFont typeface="+mj-lt"/>
              <a:buAutoNum type="arabicPeriod"/>
            </a:pPr>
            <a:r>
              <a:rPr lang="en-CA" sz="2000" dirty="0" smtClean="0"/>
              <a:t>TLV </a:t>
            </a:r>
            <a:r>
              <a:rPr lang="en-CA" sz="2000" dirty="0"/>
              <a:t>– Sequestration Potential (20a) * $/</a:t>
            </a:r>
            <a:r>
              <a:rPr lang="en-CA" sz="2000" dirty="0" smtClean="0"/>
              <a:t>t</a:t>
            </a:r>
          </a:p>
          <a:p>
            <a:pPr marL="914400" lvl="1" indent="-514350">
              <a:buFont typeface="+mj-lt"/>
              <a:buAutoNum type="arabicPeriod"/>
            </a:pPr>
            <a:r>
              <a:rPr lang="en-CA" sz="2000" dirty="0" smtClean="0"/>
              <a:t>TVL </a:t>
            </a:r>
            <a:r>
              <a:rPr lang="en-CA" sz="2000" dirty="0"/>
              <a:t>– Stand. Carb *$/t – </a:t>
            </a:r>
            <a:r>
              <a:rPr lang="en-CA" sz="2000" dirty="0" err="1"/>
              <a:t>Sequ</a:t>
            </a:r>
            <a:r>
              <a:rPr lang="en-CA" sz="2000" dirty="0"/>
              <a:t>. Pot. * $/t</a:t>
            </a:r>
          </a:p>
          <a:p>
            <a:pPr lvl="1"/>
            <a:endParaRPr lang="en-CA" dirty="0"/>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486400" y="1447800"/>
            <a:ext cx="353291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313264"/>
            <a:ext cx="8119852" cy="461665"/>
          </a:xfrm>
          <a:prstGeom prst="rect">
            <a:avLst/>
          </a:prstGeom>
          <a:noFill/>
        </p:spPr>
        <p:txBody>
          <a:bodyPr wrap="none" rtlCol="0">
            <a:spAutoFit/>
          </a:bodyPr>
          <a:lstStyle/>
          <a:p>
            <a:r>
              <a:rPr lang="en-CA" sz="2400" dirty="0" smtClean="0">
                <a:solidFill>
                  <a:prstClr val="black"/>
                </a:solidFill>
              </a:rPr>
              <a:t>$/t presented: 12.5 (average cost </a:t>
            </a:r>
            <a:r>
              <a:rPr lang="en-CA" sz="2400" dirty="0" err="1" smtClean="0">
                <a:solidFill>
                  <a:prstClr val="black"/>
                </a:solidFill>
              </a:rPr>
              <a:t>payed</a:t>
            </a:r>
            <a:r>
              <a:rPr lang="en-CA" sz="2400" dirty="0" smtClean="0">
                <a:solidFill>
                  <a:prstClr val="black"/>
                </a:solidFill>
              </a:rPr>
              <a:t> by Pacific Carbon Trust)</a:t>
            </a:r>
            <a:endParaRPr lang="en-CA" sz="2400" dirty="0">
              <a:solidFill>
                <a:prstClr val="black"/>
              </a:solidFill>
            </a:endParaRPr>
          </a:p>
        </p:txBody>
      </p:sp>
    </p:spTree>
    <p:extLst>
      <p:ext uri="{BB962C8B-B14F-4D97-AF65-F5344CB8AC3E}">
        <p14:creationId xmlns:p14="http://schemas.microsoft.com/office/powerpoint/2010/main" val="21517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143000"/>
          </a:xfrm>
        </p:spPr>
        <p:txBody>
          <a:bodyPr/>
          <a:lstStyle/>
          <a:p>
            <a:r>
              <a:rPr lang="en-CA" b="1" dirty="0" smtClean="0"/>
              <a:t>Biodiversity - Carbon</a:t>
            </a:r>
            <a:endParaRPr lang="en-CA" dirty="0"/>
          </a:p>
        </p:txBody>
      </p:sp>
      <p:pic>
        <p:nvPicPr>
          <p:cNvPr id="68611" name="Picture 3" descr="D:\Work\_Biodiv_Carbon_MS\Figures\R\tes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034" y="762000"/>
            <a:ext cx="8173766" cy="56215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997098" y="6444734"/>
            <a:ext cx="2847639" cy="276999"/>
          </a:xfrm>
          <a:prstGeom prst="rect">
            <a:avLst/>
          </a:prstGeom>
          <a:noFill/>
        </p:spPr>
        <p:txBody>
          <a:bodyPr wrap="none" rtlCol="0">
            <a:spAutoFit/>
          </a:bodyPr>
          <a:lstStyle/>
          <a:p>
            <a:r>
              <a:rPr lang="de-AT" sz="1200" dirty="0" smtClean="0">
                <a:solidFill>
                  <a:prstClr val="black"/>
                </a:solidFill>
              </a:rPr>
              <a:t>Schuster, Martin &amp; Arcese  2014 </a:t>
            </a:r>
            <a:r>
              <a:rPr lang="en-CA" sz="1200" dirty="0" err="1" smtClean="0">
                <a:solidFill>
                  <a:prstClr val="black"/>
                </a:solidFill>
              </a:rPr>
              <a:t>PLoS</a:t>
            </a:r>
            <a:r>
              <a:rPr lang="en-CA" sz="1200" dirty="0" smtClean="0">
                <a:solidFill>
                  <a:prstClr val="black"/>
                </a:solidFill>
              </a:rPr>
              <a:t> One</a:t>
            </a:r>
            <a:r>
              <a:rPr lang="en-CA" sz="1200" i="1" dirty="0" smtClean="0">
                <a:solidFill>
                  <a:prstClr val="black"/>
                </a:solidFill>
              </a:rPr>
              <a:t> </a:t>
            </a:r>
            <a:endParaRPr lang="en-US" sz="1200" dirty="0">
              <a:solidFill>
                <a:prstClr val="black"/>
              </a:solidFill>
            </a:endParaRPr>
          </a:p>
        </p:txBody>
      </p:sp>
      <p:sp>
        <p:nvSpPr>
          <p:cNvPr id="4" name="TextBox 3"/>
          <p:cNvSpPr txBox="1"/>
          <p:nvPr/>
        </p:nvSpPr>
        <p:spPr>
          <a:xfrm>
            <a:off x="2555103" y="1066800"/>
            <a:ext cx="6131697" cy="1200329"/>
          </a:xfrm>
          <a:prstGeom prst="rect">
            <a:avLst/>
          </a:prstGeom>
          <a:noFill/>
        </p:spPr>
        <p:txBody>
          <a:bodyPr wrap="square" rtlCol="0">
            <a:spAutoFit/>
          </a:bodyPr>
          <a:lstStyle/>
          <a:p>
            <a:r>
              <a:rPr lang="en-CA" sz="3600" dirty="0" smtClean="0"/>
              <a:t>Huge Initial Reductions in Cost Possible</a:t>
            </a:r>
          </a:p>
        </p:txBody>
      </p:sp>
    </p:spTree>
    <p:extLst>
      <p:ext uri="{BB962C8B-B14F-4D97-AF65-F5344CB8AC3E}">
        <p14:creationId xmlns:p14="http://schemas.microsoft.com/office/powerpoint/2010/main" val="3394248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447800"/>
          </a:xfrm>
        </p:spPr>
        <p:txBody>
          <a:bodyPr>
            <a:normAutofit fontScale="90000"/>
          </a:bodyPr>
          <a:lstStyle/>
          <a:p>
            <a:pPr algn="l"/>
            <a:r>
              <a:rPr lang="en-CA" b="1" dirty="0" smtClean="0">
                <a:latin typeface="Times New Roman" panose="02020603050405020304" pitchFamily="18" charset="0"/>
                <a:cs typeface="Times New Roman" panose="02020603050405020304" pitchFamily="18" charset="0"/>
              </a:rPr>
              <a:t>Minimizing </a:t>
            </a:r>
            <a:r>
              <a:rPr lang="en-CA" b="1" dirty="0">
                <a:latin typeface="Times New Roman" panose="02020603050405020304" pitchFamily="18" charset="0"/>
                <a:cs typeface="Times New Roman" panose="02020603050405020304" pitchFamily="18" charset="0"/>
              </a:rPr>
              <a:t>Long-term Management </a:t>
            </a:r>
            <a:r>
              <a:rPr lang="en-CA" b="1" dirty="0" smtClean="0">
                <a:latin typeface="Times New Roman" panose="02020603050405020304" pitchFamily="18" charset="0"/>
                <a:cs typeface="Times New Roman" panose="02020603050405020304" pitchFamily="18" charset="0"/>
              </a:rPr>
              <a:t>Costs</a:t>
            </a:r>
            <a:r>
              <a:rPr lang="en-GB" b="1" dirty="0">
                <a:latin typeface="Times New Roman" panose="02020603050405020304" pitchFamily="18" charset="0"/>
                <a:cs typeface="Times New Roman" panose="02020603050405020304" pitchFamily="18" charset="0"/>
              </a:rPr>
              <a:t/>
            </a:r>
            <a:br>
              <a:rPr lang="en-GB" b="1" dirty="0">
                <a:latin typeface="Times New Roman" panose="02020603050405020304" pitchFamily="18" charset="0"/>
                <a:cs typeface="Times New Roman" panose="02020603050405020304" pitchFamily="18" charset="0"/>
              </a:rPr>
            </a:br>
            <a:endParaRPr lang="en-GB" dirty="0"/>
          </a:p>
        </p:txBody>
      </p:sp>
      <p:sp>
        <p:nvSpPr>
          <p:cNvPr id="3" name="Content Placeholder 2"/>
          <p:cNvSpPr>
            <a:spLocks noGrp="1"/>
          </p:cNvSpPr>
          <p:nvPr>
            <p:ph idx="1"/>
          </p:nvPr>
        </p:nvSpPr>
        <p:spPr>
          <a:xfrm>
            <a:off x="457200" y="2057400"/>
            <a:ext cx="7239000" cy="4068763"/>
          </a:xfrm>
        </p:spPr>
        <p:txBody>
          <a:bodyPr>
            <a:normAutofit fontScale="92500" lnSpcReduction="10000"/>
          </a:bodyPr>
          <a:lstStyle/>
          <a:p>
            <a:r>
              <a:rPr lang="en-CA" dirty="0" smtClean="0">
                <a:latin typeface="Times New Roman" panose="02020603050405020304" pitchFamily="18" charset="0"/>
                <a:cs typeface="Times New Roman" panose="02020603050405020304" pitchFamily="18" charset="0"/>
              </a:rPr>
              <a:t>Conservation requires more than land protection</a:t>
            </a:r>
          </a:p>
          <a:p>
            <a:endParaRPr lang="en-CA" dirty="0" smtClean="0">
              <a:latin typeface="Times New Roman" panose="02020603050405020304" pitchFamily="18" charset="0"/>
              <a:cs typeface="Times New Roman" panose="02020603050405020304" pitchFamily="18" charset="0"/>
            </a:endParaRPr>
          </a:p>
          <a:p>
            <a:r>
              <a:rPr lang="en-CA" dirty="0" smtClean="0">
                <a:latin typeface="Times New Roman" panose="02020603050405020304" pitchFamily="18" charset="0"/>
                <a:cs typeface="Times New Roman" panose="02020603050405020304" pitchFamily="18" charset="0"/>
              </a:rPr>
              <a:t>Management costs may include:</a:t>
            </a:r>
          </a:p>
          <a:p>
            <a:pPr lvl="1"/>
            <a:r>
              <a:rPr lang="en-CA" dirty="0" smtClean="0">
                <a:latin typeface="Times New Roman" panose="02020603050405020304" pitchFamily="18" charset="0"/>
                <a:cs typeface="Times New Roman" panose="02020603050405020304" pitchFamily="18" charset="0"/>
              </a:rPr>
              <a:t>Restoring invaded habitats</a:t>
            </a:r>
          </a:p>
          <a:p>
            <a:pPr lvl="1"/>
            <a:r>
              <a:rPr lang="en-CA" dirty="0" smtClean="0">
                <a:latin typeface="Times New Roman" panose="02020603050405020304" pitchFamily="18" charset="0"/>
                <a:cs typeface="Times New Roman" panose="02020603050405020304" pitchFamily="18" charset="0"/>
              </a:rPr>
              <a:t>Restricting detrimental human activities (ATVs, Dogs, etc.) </a:t>
            </a:r>
          </a:p>
          <a:p>
            <a:pPr lvl="1"/>
            <a:r>
              <a:rPr lang="en-CA" dirty="0" smtClean="0">
                <a:latin typeface="Times New Roman" panose="02020603050405020304" pitchFamily="18" charset="0"/>
                <a:cs typeface="Times New Roman" panose="02020603050405020304" pitchFamily="18" charset="0"/>
              </a:rPr>
              <a:t>Controlling over-abundant species</a:t>
            </a:r>
          </a:p>
          <a:p>
            <a:pPr lvl="1"/>
            <a:r>
              <a:rPr lang="en-CA" dirty="0" smtClean="0">
                <a:latin typeface="Times New Roman" panose="02020603050405020304" pitchFamily="18" charset="0"/>
                <a:cs typeface="Times New Roman" panose="02020603050405020304" pitchFamily="18" charset="0"/>
              </a:rPr>
              <a:t>Maintaining historic disturbances (fire)</a:t>
            </a:r>
          </a:p>
          <a:p>
            <a:pPr marL="457200" lvl="1" indent="0">
              <a:buNone/>
            </a:pPr>
            <a:endParaRPr lang="en-CA" dirty="0" smtClean="0">
              <a:latin typeface="Times New Roman" panose="02020603050405020304" pitchFamily="18" charset="0"/>
              <a:cs typeface="Times New Roman" panose="02020603050405020304" pitchFamily="18" charset="0"/>
            </a:endParaRPr>
          </a:p>
          <a:p>
            <a:pPr lvl="1"/>
            <a:endParaRPr lang="en-CA" dirty="0" smtClean="0">
              <a:latin typeface="Times New Roman" panose="02020603050405020304" pitchFamily="18" charset="0"/>
              <a:cs typeface="Times New Roman" panose="02020603050405020304" pitchFamily="18" charset="0"/>
            </a:endParaRPr>
          </a:p>
        </p:txBody>
      </p:sp>
      <p:pic>
        <p:nvPicPr>
          <p:cNvPr id="4" name="Content Placeholder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1071093"/>
            <a:ext cx="1837964"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04800" y="6208604"/>
            <a:ext cx="8302209" cy="461665"/>
          </a:xfrm>
          <a:prstGeom prst="rect">
            <a:avLst/>
          </a:prstGeom>
          <a:noFill/>
        </p:spPr>
        <p:txBody>
          <a:bodyPr wrap="none" rtlCol="0">
            <a:spAutoFit/>
          </a:bodyPr>
          <a:lstStyle/>
          <a:p>
            <a:r>
              <a:rPr lang="en-CA" sz="2400" dirty="0" smtClean="0"/>
              <a:t>Can we prioritize activities or properties to minimize these costs?</a:t>
            </a:r>
            <a:endParaRPr lang="en-GB" sz="2400" dirty="0"/>
          </a:p>
        </p:txBody>
      </p:sp>
    </p:spTree>
    <p:extLst>
      <p:ext uri="{BB962C8B-B14F-4D97-AF65-F5344CB8AC3E}">
        <p14:creationId xmlns:p14="http://schemas.microsoft.com/office/powerpoint/2010/main" val="117385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453"/>
            <a:ext cx="9144000" cy="6465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8600" y="196453"/>
            <a:ext cx="3641766" cy="523220"/>
          </a:xfrm>
          <a:prstGeom prst="rect">
            <a:avLst/>
          </a:prstGeom>
          <a:noFill/>
        </p:spPr>
        <p:txBody>
          <a:bodyPr wrap="none" rtlCol="0">
            <a:spAutoFit/>
          </a:bodyPr>
          <a:lstStyle/>
          <a:p>
            <a:r>
              <a:rPr lang="en-CA" sz="2800" dirty="0" smtClean="0">
                <a:latin typeface="Times New Roman" panose="02020603050405020304" pitchFamily="18" charset="0"/>
                <a:cs typeface="Times New Roman" panose="02020603050405020304" pitchFamily="18" charset="0"/>
              </a:rPr>
              <a:t>An Australian Example </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536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76" y="76200"/>
            <a:ext cx="9341005" cy="6567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555936" y="1637762"/>
            <a:ext cx="6629400" cy="10270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69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981" y="1600200"/>
            <a:ext cx="6613071" cy="480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4800" y="304800"/>
            <a:ext cx="6191951" cy="584775"/>
          </a:xfrm>
          <a:prstGeom prst="rect">
            <a:avLst/>
          </a:prstGeom>
          <a:noFill/>
        </p:spPr>
        <p:txBody>
          <a:bodyPr wrap="none" rtlCol="0">
            <a:spAutoFit/>
          </a:bodyPr>
          <a:lstStyle/>
          <a:p>
            <a:r>
              <a:rPr lang="en-CA" sz="3200" dirty="0" smtClean="0"/>
              <a:t>Estimating the Benefits of An Action</a:t>
            </a:r>
            <a:endParaRPr lang="en-CA" sz="3200" dirty="0"/>
          </a:p>
        </p:txBody>
      </p:sp>
      <p:sp>
        <p:nvSpPr>
          <p:cNvPr id="6" name="Rectangle 5"/>
          <p:cNvSpPr/>
          <p:nvPr/>
        </p:nvSpPr>
        <p:spPr>
          <a:xfrm rot="2483528">
            <a:off x="4009583" y="3731557"/>
            <a:ext cx="2480604" cy="1079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6269502" y="4345345"/>
            <a:ext cx="1087902"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p:cNvSpPr/>
          <p:nvPr/>
        </p:nvSpPr>
        <p:spPr>
          <a:xfrm>
            <a:off x="4219136" y="2777837"/>
            <a:ext cx="2971800" cy="843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304800" y="6198100"/>
            <a:ext cx="7571047" cy="461665"/>
          </a:xfrm>
          <a:prstGeom prst="rect">
            <a:avLst/>
          </a:prstGeom>
          <a:noFill/>
        </p:spPr>
        <p:txBody>
          <a:bodyPr wrap="none" rtlCol="0">
            <a:spAutoFit/>
          </a:bodyPr>
          <a:lstStyle/>
          <a:p>
            <a:r>
              <a:rPr lang="en-CA" sz="2400" dirty="0" smtClean="0"/>
              <a:t>Estimate the cost of the action, given benefit and feasibility</a:t>
            </a:r>
            <a:endParaRPr lang="en-CA" sz="2400" dirty="0"/>
          </a:p>
        </p:txBody>
      </p:sp>
    </p:spTree>
    <p:extLst>
      <p:ext uri="{BB962C8B-B14F-4D97-AF65-F5344CB8AC3E}">
        <p14:creationId xmlns:p14="http://schemas.microsoft.com/office/powerpoint/2010/main" val="310353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4"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889575"/>
            <a:ext cx="4038599" cy="2931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4800" y="304800"/>
            <a:ext cx="6191951" cy="584775"/>
          </a:xfrm>
          <a:prstGeom prst="rect">
            <a:avLst/>
          </a:prstGeom>
          <a:noFill/>
        </p:spPr>
        <p:txBody>
          <a:bodyPr wrap="none" rtlCol="0">
            <a:spAutoFit/>
          </a:bodyPr>
          <a:lstStyle/>
          <a:p>
            <a:r>
              <a:rPr lang="en-CA" sz="3200" dirty="0" smtClean="0"/>
              <a:t>Estimating the Benefits of An Action</a:t>
            </a:r>
            <a:endParaRPr lang="en-CA" sz="3200"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4127831"/>
            <a:ext cx="1646237" cy="248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953000"/>
            <a:ext cx="1248177" cy="2048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1248" y="2133600"/>
            <a:ext cx="2146536" cy="1162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766679" y="4552855"/>
            <a:ext cx="2057400" cy="1631216"/>
          </a:xfrm>
          <a:prstGeom prst="rect">
            <a:avLst/>
          </a:prstGeom>
          <a:noFill/>
        </p:spPr>
        <p:txBody>
          <a:bodyPr wrap="square" rtlCol="0">
            <a:spAutoFit/>
          </a:bodyPr>
          <a:lstStyle/>
          <a:p>
            <a:r>
              <a:rPr lang="en-CA" sz="2000" dirty="0" err="1" smtClean="0">
                <a:latin typeface="Times New Roman" panose="02020603050405020304" pitchFamily="18" charset="0"/>
                <a:cs typeface="Times New Roman" panose="02020603050405020304" pitchFamily="18" charset="0"/>
              </a:rPr>
              <a:t>Gouldian</a:t>
            </a:r>
            <a:r>
              <a:rPr lang="en-CA" sz="2000" dirty="0" smtClean="0">
                <a:latin typeface="Times New Roman" panose="02020603050405020304" pitchFamily="18" charset="0"/>
                <a:cs typeface="Times New Roman" panose="02020603050405020304" pitchFamily="18" charset="0"/>
              </a:rPr>
              <a:t> Finches</a:t>
            </a:r>
          </a:p>
          <a:p>
            <a:r>
              <a:rPr lang="en-CA" sz="2000" dirty="0" smtClean="0">
                <a:latin typeface="Times New Roman" panose="02020603050405020304" pitchFamily="18" charset="0"/>
                <a:cs typeface="Times New Roman" panose="02020603050405020304" pitchFamily="18" charset="0"/>
              </a:rPr>
              <a:t>Under Threat of Habitat Loss and Mortality due to Feral Cats</a:t>
            </a:r>
            <a:endParaRPr lang="en-GB" sz="2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887531" y="1385553"/>
            <a:ext cx="2133600" cy="646331"/>
          </a:xfrm>
          <a:prstGeom prst="rect">
            <a:avLst/>
          </a:prstGeom>
          <a:noFill/>
        </p:spPr>
        <p:txBody>
          <a:bodyPr wrap="square" rtlCol="0">
            <a:spAutoFit/>
          </a:bodyPr>
          <a:lstStyle/>
          <a:p>
            <a:r>
              <a:rPr lang="en-CA" b="1" dirty="0" smtClean="0">
                <a:latin typeface="Times New Roman" panose="02020603050405020304" pitchFamily="18" charset="0"/>
                <a:cs typeface="Times New Roman" panose="02020603050405020304" pitchFamily="18" charset="0"/>
              </a:rPr>
              <a:t>Action 1: Protect More Habitat</a:t>
            </a:r>
            <a:endParaRPr lang="en-GB"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4914184" y="4312497"/>
            <a:ext cx="2133600" cy="369332"/>
          </a:xfrm>
          <a:prstGeom prst="rect">
            <a:avLst/>
          </a:prstGeom>
          <a:noFill/>
        </p:spPr>
        <p:txBody>
          <a:bodyPr wrap="square" rtlCol="0">
            <a:spAutoFit/>
          </a:bodyPr>
          <a:lstStyle/>
          <a:p>
            <a:r>
              <a:rPr lang="en-CA" b="1" dirty="0" smtClean="0">
                <a:latin typeface="Times New Roman" panose="02020603050405020304" pitchFamily="18" charset="0"/>
                <a:cs typeface="Times New Roman" panose="02020603050405020304" pitchFamily="18" charset="0"/>
              </a:rPr>
              <a:t>Action 2: Kill a Cat</a:t>
            </a:r>
            <a:endParaRPr lang="en-GB"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315200" y="2604337"/>
            <a:ext cx="1676400" cy="2677656"/>
          </a:xfrm>
          <a:prstGeom prst="rect">
            <a:avLst/>
          </a:prstGeom>
          <a:noFill/>
        </p:spPr>
        <p:txBody>
          <a:bodyPr wrap="square" rtlCol="0">
            <a:spAutoFit/>
          </a:bodyPr>
          <a:lstStyle/>
          <a:p>
            <a:r>
              <a:rPr lang="en-CA" sz="2400" dirty="0" smtClean="0">
                <a:latin typeface="Times New Roman" panose="02020603050405020304" pitchFamily="18" charset="0"/>
                <a:cs typeface="Times New Roman" panose="02020603050405020304" pitchFamily="18" charset="0"/>
              </a:rPr>
              <a:t>1) Socially Feasibility  </a:t>
            </a:r>
          </a:p>
          <a:p>
            <a:endParaRPr lang="en-CA" sz="2400" dirty="0">
              <a:latin typeface="Times New Roman" panose="02020603050405020304" pitchFamily="18" charset="0"/>
              <a:cs typeface="Times New Roman" panose="02020603050405020304" pitchFamily="18" charset="0"/>
            </a:endParaRPr>
          </a:p>
          <a:p>
            <a:r>
              <a:rPr lang="en-CA" sz="2400" dirty="0" smtClean="0">
                <a:latin typeface="Times New Roman" panose="02020603050405020304" pitchFamily="18" charset="0"/>
                <a:cs typeface="Times New Roman" panose="02020603050405020304" pitchFamily="18" charset="0"/>
              </a:rPr>
              <a:t>2) Cost</a:t>
            </a:r>
          </a:p>
          <a:p>
            <a:endParaRPr lang="en-CA" sz="2400" dirty="0">
              <a:latin typeface="Times New Roman" panose="02020603050405020304" pitchFamily="18" charset="0"/>
              <a:cs typeface="Times New Roman" panose="02020603050405020304" pitchFamily="18" charset="0"/>
            </a:endParaRPr>
          </a:p>
          <a:p>
            <a:r>
              <a:rPr lang="en-CA" sz="2400" dirty="0" smtClean="0">
                <a:latin typeface="Times New Roman" panose="02020603050405020304" pitchFamily="18" charset="0"/>
                <a:cs typeface="Times New Roman" panose="02020603050405020304" pitchFamily="18" charset="0"/>
              </a:rPr>
              <a:t>3) Expected  Benefit</a:t>
            </a:r>
            <a:endParaRPr lang="en-GB" sz="2400" dirty="0">
              <a:latin typeface="Times New Roman" panose="02020603050405020304" pitchFamily="18" charset="0"/>
              <a:cs typeface="Times New Roman" panose="02020603050405020304" pitchFamily="18" charset="0"/>
            </a:endParaRPr>
          </a:p>
        </p:txBody>
      </p:sp>
      <p:sp>
        <p:nvSpPr>
          <p:cNvPr id="11" name="Oval 10"/>
          <p:cNvSpPr/>
          <p:nvPr/>
        </p:nvSpPr>
        <p:spPr>
          <a:xfrm>
            <a:off x="5231326" y="5176319"/>
            <a:ext cx="1600916" cy="1490644"/>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p:cNvCxnSpPr>
            <a:stCxn id="11" idx="7"/>
            <a:endCxn id="11" idx="3"/>
          </p:cNvCxnSpPr>
          <p:nvPr/>
        </p:nvCxnSpPr>
        <p:spPr>
          <a:xfrm flipH="1">
            <a:off x="5465775" y="5394619"/>
            <a:ext cx="1132018" cy="105404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5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5" grpId="0"/>
      <p:bldP spid="7"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0" name="AutoShape 16" descr="http://3.bp.blogspot.com/-Ws56M2Uc7dQ/TpX2_L3zwzI/AAAAAAAABs4/S1xB1-AZ5pI/s1600/Garry+oak+restoration.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50" name="Picture 26" descr="http://t0.gstatic.com/images?q=tbn:ANd9GcQqG3DPvq1sYFfBDutx8JmaXvOSLy1u79AenQNwf19SMgNaD2Tr5g"/>
          <p:cNvPicPr>
            <a:picLocks noChangeAspect="1" noChangeArrowheads="1"/>
          </p:cNvPicPr>
          <p:nvPr/>
        </p:nvPicPr>
        <p:blipFill>
          <a:blip r:embed="rId2" cstate="print"/>
          <a:srcRect/>
          <a:stretch>
            <a:fillRect/>
          </a:stretch>
        </p:blipFill>
        <p:spPr bwMode="auto">
          <a:xfrm>
            <a:off x="5638800" y="4364916"/>
            <a:ext cx="2983370" cy="2133600"/>
          </a:xfrm>
          <a:prstGeom prst="rect">
            <a:avLst/>
          </a:prstGeom>
          <a:noFill/>
        </p:spPr>
      </p:pic>
      <p:pic>
        <p:nvPicPr>
          <p:cNvPr id="17" name="Picture 16" descr="Picture 062.jpg"/>
          <p:cNvPicPr>
            <a:picLocks noChangeAspect="1"/>
          </p:cNvPicPr>
          <p:nvPr/>
        </p:nvPicPr>
        <p:blipFill>
          <a:blip r:embed="rId3" cstate="print"/>
          <a:stretch>
            <a:fillRect/>
          </a:stretch>
        </p:blipFill>
        <p:spPr>
          <a:xfrm>
            <a:off x="5638800" y="2144358"/>
            <a:ext cx="2971800" cy="2152650"/>
          </a:xfrm>
          <a:prstGeom prst="rect">
            <a:avLst/>
          </a:prstGeom>
        </p:spPr>
      </p:pic>
      <p:pic>
        <p:nvPicPr>
          <p:cNvPr id="19" name="Picture 12" descr="http://t0.gstatic.com/images?q=tbn:ANd9GcTuebwdYkMJtO27Ylm6ClOgpsbP1cS3kySEkdTekETdZa1Jbdlh"/>
          <p:cNvPicPr>
            <a:picLocks noChangeAspect="1" noChangeArrowheads="1"/>
          </p:cNvPicPr>
          <p:nvPr/>
        </p:nvPicPr>
        <p:blipFill>
          <a:blip r:embed="rId4" cstate="print"/>
          <a:srcRect/>
          <a:stretch>
            <a:fillRect/>
          </a:stretch>
        </p:blipFill>
        <p:spPr bwMode="auto">
          <a:xfrm>
            <a:off x="609600" y="2175738"/>
            <a:ext cx="3124200" cy="2133600"/>
          </a:xfrm>
          <a:prstGeom prst="rect">
            <a:avLst/>
          </a:prstGeom>
          <a:noFill/>
        </p:spPr>
      </p:pic>
      <p:pic>
        <p:nvPicPr>
          <p:cNvPr id="20" name="Picture 17" descr="P1020782"/>
          <p:cNvPicPr>
            <a:picLocks noChangeAspect="1" noChangeArrowheads="1"/>
          </p:cNvPicPr>
          <p:nvPr/>
        </p:nvPicPr>
        <p:blipFill>
          <a:blip r:embed="rId5" cstate="print"/>
          <a:srcRect/>
          <a:stretch>
            <a:fillRect/>
          </a:stretch>
        </p:blipFill>
        <p:spPr bwMode="auto">
          <a:xfrm>
            <a:off x="609600" y="4396256"/>
            <a:ext cx="3124200" cy="2114253"/>
          </a:xfrm>
          <a:prstGeom prst="rect">
            <a:avLst/>
          </a:prstGeom>
          <a:noFill/>
          <a:ln w="9525">
            <a:noFill/>
            <a:miter lim="800000"/>
            <a:headEnd/>
            <a:tailEnd/>
          </a:ln>
        </p:spPr>
      </p:pic>
      <p:sp>
        <p:nvSpPr>
          <p:cNvPr id="21" name="TextBox 20"/>
          <p:cNvSpPr txBox="1"/>
          <p:nvPr/>
        </p:nvSpPr>
        <p:spPr>
          <a:xfrm>
            <a:off x="304800" y="304800"/>
            <a:ext cx="8686800" cy="1077218"/>
          </a:xfrm>
          <a:prstGeom prst="rect">
            <a:avLst/>
          </a:prstGeom>
          <a:noFill/>
        </p:spPr>
        <p:txBody>
          <a:bodyPr wrap="square" rtlCol="0">
            <a:spAutoFit/>
          </a:bodyPr>
          <a:lstStyle/>
          <a:p>
            <a:r>
              <a:rPr lang="en-US" sz="3200" b="1" dirty="0" smtClean="0"/>
              <a:t>How Do Restoration Costs Vary with Degree of Invasion?</a:t>
            </a:r>
            <a:endParaRPr lang="en-US" sz="3200" b="1" dirty="0"/>
          </a:p>
        </p:txBody>
      </p:sp>
      <p:sp>
        <p:nvSpPr>
          <p:cNvPr id="22" name="TextBox 21"/>
          <p:cNvSpPr txBox="1"/>
          <p:nvPr/>
        </p:nvSpPr>
        <p:spPr>
          <a:xfrm>
            <a:off x="963982" y="1523081"/>
            <a:ext cx="8153400" cy="461665"/>
          </a:xfrm>
          <a:prstGeom prst="rect">
            <a:avLst/>
          </a:prstGeom>
          <a:noFill/>
        </p:spPr>
        <p:txBody>
          <a:bodyPr wrap="square" rtlCol="0">
            <a:spAutoFit/>
          </a:bodyPr>
          <a:lstStyle/>
          <a:p>
            <a:r>
              <a:rPr lang="en-US" sz="2400" b="1" dirty="0" smtClean="0"/>
              <a:t>High Native Cover                </a:t>
            </a:r>
            <a:r>
              <a:rPr lang="en-US" sz="2400" b="1" dirty="0" err="1" smtClean="0"/>
              <a:t>vs</a:t>
            </a:r>
            <a:r>
              <a:rPr lang="en-US" sz="2400" b="1" dirty="0" smtClean="0"/>
              <a:t>                   High Exotic Cover</a:t>
            </a:r>
            <a:endParaRPr lang="en-US" sz="2400" b="1" dirty="0"/>
          </a:p>
        </p:txBody>
      </p:sp>
    </p:spTree>
    <p:extLst>
      <p:ext uri="{BB962C8B-B14F-4D97-AF65-F5344CB8AC3E}">
        <p14:creationId xmlns:p14="http://schemas.microsoft.com/office/powerpoint/2010/main" val="3942750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3429000" cy="3238500"/>
          </a:xfrm>
        </p:spPr>
        <p:txBody>
          <a:bodyPr>
            <a:normAutofit/>
          </a:bodyPr>
          <a:lstStyle/>
          <a:p>
            <a:pPr algn="l"/>
            <a:r>
              <a:rPr lang="en-US" sz="2800" b="1" dirty="0" smtClean="0"/>
              <a:t>How Might Long-term Management Costs Influenced by Landscape Context?</a:t>
            </a:r>
            <a:br>
              <a:rPr lang="en-US" sz="2800" b="1" dirty="0" smtClean="0"/>
            </a:br>
            <a:r>
              <a:rPr lang="en-US" sz="2400" b="1" dirty="0" smtClean="0"/>
              <a:t/>
            </a:r>
            <a:br>
              <a:rPr lang="en-US" sz="2400" b="1" dirty="0" smtClean="0"/>
            </a:br>
            <a:endParaRPr lang="en-US" sz="3200" b="1" dirty="0"/>
          </a:p>
        </p:txBody>
      </p:sp>
      <p:pic>
        <p:nvPicPr>
          <p:cNvPr id="4" name="Content Placeholder 3" descr="TEM_zoom.jpg"/>
          <p:cNvPicPr>
            <a:picLocks noGrp="1" noChangeAspect="1"/>
          </p:cNvPicPr>
          <p:nvPr>
            <p:ph idx="1"/>
          </p:nvPr>
        </p:nvPicPr>
        <p:blipFill>
          <a:blip r:embed="rId2" cstate="print"/>
          <a:stretch>
            <a:fillRect/>
          </a:stretch>
        </p:blipFill>
        <p:spPr>
          <a:xfrm>
            <a:off x="4038600" y="150500"/>
            <a:ext cx="5109864" cy="6612764"/>
          </a:xfrm>
        </p:spPr>
      </p:pic>
      <p:sp>
        <p:nvSpPr>
          <p:cNvPr id="6" name="Oval 5"/>
          <p:cNvSpPr/>
          <p:nvPr/>
        </p:nvSpPr>
        <p:spPr>
          <a:xfrm>
            <a:off x="5029200" y="23622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Oval 6"/>
          <p:cNvSpPr/>
          <p:nvPr/>
        </p:nvSpPr>
        <p:spPr>
          <a:xfrm>
            <a:off x="6269022" y="2851674"/>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7467600" y="32766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228600" y="3733800"/>
            <a:ext cx="3581400" cy="2246769"/>
          </a:xfrm>
          <a:prstGeom prst="rect">
            <a:avLst/>
          </a:prstGeom>
        </p:spPr>
        <p:txBody>
          <a:bodyPr wrap="square">
            <a:spAutoFit/>
          </a:bodyPr>
          <a:lstStyle/>
          <a:p>
            <a:r>
              <a:rPr lang="en-US" sz="2800" b="1" dirty="0" smtClean="0">
                <a:solidFill>
                  <a:prstClr val="black"/>
                </a:solidFill>
              </a:rPr>
              <a:t>Can We Use Expert Opinion </a:t>
            </a:r>
            <a:r>
              <a:rPr lang="en-US" sz="2800" b="1" dirty="0">
                <a:solidFill>
                  <a:prstClr val="black"/>
                </a:solidFill>
              </a:rPr>
              <a:t>to </a:t>
            </a:r>
            <a:r>
              <a:rPr lang="en-US" sz="2800" b="1" dirty="0" smtClean="0">
                <a:solidFill>
                  <a:prstClr val="black"/>
                </a:solidFill>
              </a:rPr>
              <a:t>Prioritize </a:t>
            </a:r>
            <a:r>
              <a:rPr lang="en-US" sz="2800" b="1" dirty="0">
                <a:solidFill>
                  <a:prstClr val="black"/>
                </a:solidFill>
              </a:rPr>
              <a:t>M</a:t>
            </a:r>
            <a:r>
              <a:rPr lang="en-US" sz="2800" b="1" dirty="0" smtClean="0">
                <a:solidFill>
                  <a:prstClr val="black"/>
                </a:solidFill>
              </a:rPr>
              <a:t>anagement Actions to Inform this Choice?</a:t>
            </a:r>
            <a:r>
              <a:rPr lang="en-US" sz="2800" b="1" dirty="0">
                <a:solidFill>
                  <a:prstClr val="black"/>
                </a:solidFill>
              </a:rPr>
              <a:t/>
            </a:r>
            <a:br>
              <a:rPr lang="en-US" sz="2800" b="1" dirty="0">
                <a:solidFill>
                  <a:prstClr val="black"/>
                </a:solidFill>
              </a:rPr>
            </a:br>
            <a:endParaRPr lang="en-CA" sz="2800" dirty="0">
              <a:solidFill>
                <a:prstClr val="black"/>
              </a:solidFill>
            </a:endParaRPr>
          </a:p>
        </p:txBody>
      </p:sp>
    </p:spTree>
    <p:extLst>
      <p:ext uri="{BB962C8B-B14F-4D97-AF65-F5344CB8AC3E}">
        <p14:creationId xmlns:p14="http://schemas.microsoft.com/office/powerpoint/2010/main" val="295131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5105400" cy="4525963"/>
          </a:xfrm>
        </p:spPr>
        <p:txBody>
          <a:bodyPr>
            <a:normAutofit lnSpcReduction="10000"/>
          </a:bodyPr>
          <a:lstStyle/>
          <a:p>
            <a:r>
              <a:rPr lang="en-CA" sz="3600" b="1" dirty="0" smtClean="0">
                <a:latin typeface="Times New Roman" panose="02020603050405020304" pitchFamily="18" charset="0"/>
                <a:cs typeface="Times New Roman" panose="02020603050405020304" pitchFamily="18" charset="0"/>
              </a:rPr>
              <a:t>Existing Incentives</a:t>
            </a:r>
          </a:p>
          <a:p>
            <a:endParaRPr lang="en-CA" sz="3600" b="1" dirty="0" smtClean="0">
              <a:latin typeface="Times New Roman" panose="02020603050405020304" pitchFamily="18" charset="0"/>
              <a:cs typeface="Times New Roman" panose="02020603050405020304" pitchFamily="18" charset="0"/>
            </a:endParaRPr>
          </a:p>
          <a:p>
            <a:r>
              <a:rPr lang="en-CA" sz="3600" b="1" dirty="0" smtClean="0">
                <a:latin typeface="Times New Roman" panose="02020603050405020304" pitchFamily="18" charset="0"/>
                <a:cs typeface="Times New Roman" panose="02020603050405020304" pitchFamily="18" charset="0"/>
              </a:rPr>
              <a:t>Emerging Incentives</a:t>
            </a:r>
          </a:p>
          <a:p>
            <a:endParaRPr lang="en-CA" sz="3600" b="1" dirty="0" smtClean="0">
              <a:latin typeface="Times New Roman" panose="02020603050405020304" pitchFamily="18" charset="0"/>
              <a:cs typeface="Times New Roman" panose="02020603050405020304" pitchFamily="18" charset="0"/>
            </a:endParaRPr>
          </a:p>
          <a:p>
            <a:r>
              <a:rPr lang="en-CA" sz="3600" b="1" dirty="0" smtClean="0">
                <a:latin typeface="Times New Roman" panose="02020603050405020304" pitchFamily="18" charset="0"/>
                <a:cs typeface="Times New Roman" panose="02020603050405020304" pitchFamily="18" charset="0"/>
              </a:rPr>
              <a:t>Prioritizing Threats and Actions to Minimize Long-term Management Cost</a:t>
            </a:r>
            <a:endParaRPr lang="en-GB" sz="3600" b="1" dirty="0">
              <a:latin typeface="Times New Roman" panose="02020603050405020304" pitchFamily="18" charset="0"/>
              <a:cs typeface="Times New Roman" panose="02020603050405020304" pitchFamily="18" charset="0"/>
            </a:endParaRPr>
          </a:p>
        </p:txBody>
      </p:sp>
      <p:pic>
        <p:nvPicPr>
          <p:cNvPr id="4" name="Picture 13" descr="DSC_0214.JPG"/>
          <p:cNvPicPr>
            <a:picLocks noChangeAspect="1"/>
          </p:cNvPicPr>
          <p:nvPr/>
        </p:nvPicPr>
        <p:blipFill>
          <a:blip r:embed="rId2" cstate="print"/>
          <a:srcRect/>
          <a:stretch>
            <a:fillRect/>
          </a:stretch>
        </p:blipFill>
        <p:spPr bwMode="auto">
          <a:xfrm>
            <a:off x="5721052" y="457200"/>
            <a:ext cx="3422948" cy="5153025"/>
          </a:xfrm>
          <a:prstGeom prst="rect">
            <a:avLst/>
          </a:prstGeom>
          <a:noFill/>
          <a:ln w="9525">
            <a:noFill/>
            <a:miter lim="800000"/>
            <a:headEnd/>
            <a:tailEnd/>
          </a:ln>
        </p:spPr>
      </p:pic>
    </p:spTree>
    <p:extLst>
      <p:ext uri="{BB962C8B-B14F-4D97-AF65-F5344CB8AC3E}">
        <p14:creationId xmlns:p14="http://schemas.microsoft.com/office/powerpoint/2010/main" val="409012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2225086090"/>
              </p:ext>
            </p:extLst>
          </p:nvPr>
        </p:nvGraphicFramePr>
        <p:xfrm>
          <a:off x="127000" y="939482"/>
          <a:ext cx="8890000" cy="4979035"/>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2819400" y="1378634"/>
            <a:ext cx="990600" cy="1828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p:nvPr/>
        </p:nvCxnSpPr>
        <p:spPr>
          <a:xfrm>
            <a:off x="1981200" y="914400"/>
            <a:ext cx="852268" cy="90502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05852" y="65644"/>
            <a:ext cx="6553200" cy="830997"/>
          </a:xfrm>
          <a:prstGeom prst="rect">
            <a:avLst/>
          </a:prstGeom>
          <a:noFill/>
        </p:spPr>
        <p:txBody>
          <a:bodyPr wrap="square" rtlCol="0">
            <a:spAutoFit/>
          </a:bodyPr>
          <a:lstStyle/>
          <a:p>
            <a:r>
              <a:rPr lang="en-CA" sz="2400" dirty="0" smtClean="0"/>
              <a:t>Highest Benefit in Sites with moderate invasion and little rural-urban habitat with 1 km buffer</a:t>
            </a:r>
            <a:endParaRPr lang="en-CA" sz="2400" dirty="0"/>
          </a:p>
        </p:txBody>
      </p:sp>
      <p:sp>
        <p:nvSpPr>
          <p:cNvPr id="8" name="Oval 7"/>
          <p:cNvSpPr/>
          <p:nvPr/>
        </p:nvSpPr>
        <p:spPr>
          <a:xfrm>
            <a:off x="7924800" y="2590800"/>
            <a:ext cx="990600" cy="1828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6350096" y="5486399"/>
            <a:ext cx="3036863" cy="1200329"/>
          </a:xfrm>
          <a:prstGeom prst="rect">
            <a:avLst/>
          </a:prstGeom>
          <a:noFill/>
        </p:spPr>
        <p:txBody>
          <a:bodyPr wrap="square" rtlCol="0">
            <a:spAutoFit/>
          </a:bodyPr>
          <a:lstStyle/>
          <a:p>
            <a:r>
              <a:rPr lang="en-CA" sz="2400" dirty="0" smtClean="0"/>
              <a:t>Lowest in Sites with High Invasion and rural-urban with 1 km</a:t>
            </a:r>
            <a:endParaRPr lang="en-CA" sz="2400" dirty="0"/>
          </a:p>
        </p:txBody>
      </p:sp>
      <p:cxnSp>
        <p:nvCxnSpPr>
          <p:cNvPr id="11" name="Straight Arrow Connector 10"/>
          <p:cNvCxnSpPr/>
          <p:nvPr/>
        </p:nvCxnSpPr>
        <p:spPr>
          <a:xfrm flipV="1">
            <a:off x="7924800" y="4572001"/>
            <a:ext cx="444024" cy="91439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44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27000" y="939482"/>
          <a:ext cx="8890000" cy="49790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3237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27000" y="939482"/>
          <a:ext cx="8890000" cy="49790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31622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3429000" cy="2133600"/>
          </a:xfrm>
        </p:spPr>
        <p:txBody>
          <a:bodyPr>
            <a:normAutofit fontScale="90000"/>
          </a:bodyPr>
          <a:lstStyle/>
          <a:p>
            <a:pPr algn="l"/>
            <a:r>
              <a:rPr lang="en-US" sz="2800" b="1" dirty="0" smtClean="0"/>
              <a:t>How Might Landscape Context</a:t>
            </a:r>
            <a:r>
              <a:rPr lang="en-US" sz="2800" b="1" dirty="0"/>
              <a:t> </a:t>
            </a:r>
            <a:r>
              <a:rPr lang="en-US" sz="2800" b="1" dirty="0" smtClean="0"/>
              <a:t>Influence the Cost of Alternative Acquisitions?</a:t>
            </a:r>
            <a:br>
              <a:rPr lang="en-US" sz="2800" b="1" dirty="0" smtClean="0"/>
            </a:br>
            <a:r>
              <a:rPr lang="en-US" sz="2400" b="1" dirty="0" smtClean="0"/>
              <a:t/>
            </a:r>
            <a:br>
              <a:rPr lang="en-US" sz="2400" b="1" dirty="0" smtClean="0"/>
            </a:br>
            <a:endParaRPr lang="en-US" sz="3200" b="1" dirty="0"/>
          </a:p>
        </p:txBody>
      </p:sp>
      <p:pic>
        <p:nvPicPr>
          <p:cNvPr id="4" name="Content Placeholder 3" descr="TEM_zoom.jpg"/>
          <p:cNvPicPr>
            <a:picLocks noGrp="1" noChangeAspect="1"/>
          </p:cNvPicPr>
          <p:nvPr>
            <p:ph idx="1"/>
          </p:nvPr>
        </p:nvPicPr>
        <p:blipFill>
          <a:blip r:embed="rId2" cstate="print"/>
          <a:stretch>
            <a:fillRect/>
          </a:stretch>
        </p:blipFill>
        <p:spPr>
          <a:xfrm>
            <a:off x="3810000" y="171157"/>
            <a:ext cx="5109864" cy="6612764"/>
          </a:xfrm>
        </p:spPr>
      </p:pic>
      <p:sp>
        <p:nvSpPr>
          <p:cNvPr id="6" name="Oval 5"/>
          <p:cNvSpPr/>
          <p:nvPr/>
        </p:nvSpPr>
        <p:spPr>
          <a:xfrm>
            <a:off x="4899074" y="22098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2561" y="2286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257800" y="37338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458200" y="15240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19400"/>
            <a:ext cx="3429000" cy="2831544"/>
          </a:xfrm>
          <a:prstGeom prst="rect">
            <a:avLst/>
          </a:prstGeom>
          <a:noFill/>
        </p:spPr>
        <p:txBody>
          <a:bodyPr wrap="square" rtlCol="0">
            <a:spAutoFit/>
          </a:bodyPr>
          <a:lstStyle/>
          <a:p>
            <a:r>
              <a:rPr lang="en-CA" sz="2000" dirty="0" smtClean="0"/>
              <a:t>Example Criteria (benefits and costs of acquiring these sites)?</a:t>
            </a:r>
          </a:p>
          <a:p>
            <a:endParaRPr lang="en-CA" sz="2000" dirty="0" smtClean="0"/>
          </a:p>
          <a:p>
            <a:r>
              <a:rPr lang="en-CA" sz="2000" dirty="0" smtClean="0"/>
              <a:t>Area of Mature Forest</a:t>
            </a:r>
            <a:endParaRPr lang="en-CA" sz="2000" dirty="0"/>
          </a:p>
          <a:p>
            <a:r>
              <a:rPr lang="en-CA" sz="2000" dirty="0" smtClean="0"/>
              <a:t>Viability (Size, Surrounding area)</a:t>
            </a:r>
          </a:p>
          <a:p>
            <a:r>
              <a:rPr lang="en-CA" sz="2000" dirty="0" smtClean="0"/>
              <a:t>Representation</a:t>
            </a:r>
          </a:p>
          <a:p>
            <a:r>
              <a:rPr lang="en-CA" sz="2000" dirty="0" smtClean="0"/>
              <a:t>Protected areas</a:t>
            </a:r>
          </a:p>
          <a:p>
            <a:endParaRPr lang="en-CA" dirty="0"/>
          </a:p>
        </p:txBody>
      </p:sp>
      <p:sp>
        <p:nvSpPr>
          <p:cNvPr id="10" name="Rectangle 9"/>
          <p:cNvSpPr/>
          <p:nvPr/>
        </p:nvSpPr>
        <p:spPr>
          <a:xfrm>
            <a:off x="152400" y="3616404"/>
            <a:ext cx="3581400" cy="1717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0650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868362"/>
          </a:xfrm>
        </p:spPr>
        <p:txBody>
          <a:bodyPr/>
          <a:lstStyle/>
          <a:p>
            <a:pPr algn="l"/>
            <a:r>
              <a:rPr lang="en-CA" dirty="0" smtClean="0">
                <a:latin typeface="Times New Roman" panose="02020603050405020304" pitchFamily="18" charset="0"/>
                <a:cs typeface="Times New Roman" panose="02020603050405020304" pitchFamily="18" charset="0"/>
              </a:rPr>
              <a:t>Summary</a:t>
            </a:r>
            <a:endParaRPr lang="en-GB"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19200"/>
            <a:ext cx="8229600" cy="4525963"/>
          </a:xfrm>
        </p:spPr>
        <p:txBody>
          <a:bodyPr>
            <a:normAutofit fontScale="85000" lnSpcReduction="10000"/>
          </a:bodyPr>
          <a:lstStyle/>
          <a:p>
            <a:r>
              <a:rPr lang="en-CA" dirty="0" smtClean="0"/>
              <a:t>In Human-Dominated Landscapes Incentives to Manage Private Land for Conservation Values are Likely to Play a Key Role in Conservation Area Design</a:t>
            </a:r>
          </a:p>
          <a:p>
            <a:endParaRPr lang="en-CA" dirty="0" smtClean="0"/>
          </a:p>
          <a:p>
            <a:r>
              <a:rPr lang="en-CA" dirty="0" smtClean="0"/>
              <a:t>Existing Land Use Regulations, Such as Agricultural Land Tax Credits, Can Act as Positively or Negatively on Conservation Outcomes</a:t>
            </a:r>
          </a:p>
          <a:p>
            <a:endParaRPr lang="en-CA" dirty="0" smtClean="0"/>
          </a:p>
          <a:p>
            <a:r>
              <a:rPr lang="en-CA" dirty="0" smtClean="0"/>
              <a:t>Prioritizing Land Acquisition to Minimize Long-term Costs will be Essential to Maximizing the Value of Conservation Investment   </a:t>
            </a:r>
            <a:endParaRPr lang="en-GB" dirty="0"/>
          </a:p>
        </p:txBody>
      </p:sp>
    </p:spTree>
    <p:extLst>
      <p:ext uri="{BB962C8B-B14F-4D97-AF65-F5344CB8AC3E}">
        <p14:creationId xmlns:p14="http://schemas.microsoft.com/office/powerpoint/2010/main" val="863011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CA" b="1" dirty="0" smtClean="0">
                <a:latin typeface="Times New Roman" panose="02020603050405020304" pitchFamily="18" charset="0"/>
                <a:cs typeface="Times New Roman" panose="02020603050405020304" pitchFamily="18" charset="0"/>
              </a:rPr>
              <a:t>Conservation Covenants</a:t>
            </a:r>
            <a:endParaRPr lang="en-GB"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1731" y="2019837"/>
            <a:ext cx="8229600" cy="4525963"/>
          </a:xfrm>
        </p:spPr>
        <p:txBody>
          <a:bodyPr>
            <a:normAutofit lnSpcReduction="10000"/>
          </a:bodyPr>
          <a:lstStyle/>
          <a:p>
            <a:r>
              <a:rPr lang="en-CA" b="1" dirty="0" smtClean="0">
                <a:latin typeface="Times New Roman" panose="02020603050405020304" pitchFamily="18" charset="0"/>
                <a:cs typeface="Times New Roman" panose="02020603050405020304" pitchFamily="18" charset="0"/>
              </a:rPr>
              <a:t>A Conservation </a:t>
            </a:r>
            <a:r>
              <a:rPr lang="en-CA" b="1" dirty="0">
                <a:latin typeface="Times New Roman" panose="02020603050405020304" pitchFamily="18" charset="0"/>
                <a:cs typeface="Times New Roman" panose="02020603050405020304" pitchFamily="18" charset="0"/>
              </a:rPr>
              <a:t>C</a:t>
            </a:r>
            <a:r>
              <a:rPr lang="en-CA" b="1" dirty="0" smtClean="0">
                <a:latin typeface="Times New Roman" panose="02020603050405020304" pitchFamily="18" charset="0"/>
                <a:cs typeface="Times New Roman" panose="02020603050405020304" pitchFamily="18" charset="0"/>
              </a:rPr>
              <a:t>ovenant </a:t>
            </a:r>
            <a:r>
              <a:rPr lang="en-CA" b="1" dirty="0">
                <a:latin typeface="Times New Roman" panose="02020603050405020304" pitchFamily="18" charset="0"/>
                <a:cs typeface="Times New Roman" panose="02020603050405020304" pitchFamily="18" charset="0"/>
              </a:rPr>
              <a:t>is a </a:t>
            </a:r>
            <a:r>
              <a:rPr lang="en-CA" b="1" dirty="0" smtClean="0">
                <a:latin typeface="Times New Roman" panose="02020603050405020304" pitchFamily="18" charset="0"/>
                <a:cs typeface="Times New Roman" panose="02020603050405020304" pitchFamily="18" charset="0"/>
              </a:rPr>
              <a:t>legal commitment by a land owner to </a:t>
            </a:r>
            <a:r>
              <a:rPr lang="en-CA" b="1" dirty="0">
                <a:latin typeface="Times New Roman" panose="02020603050405020304" pitchFamily="18" charset="0"/>
                <a:cs typeface="Times New Roman" panose="02020603050405020304" pitchFamily="18" charset="0"/>
              </a:rPr>
              <a:t>protect </a:t>
            </a:r>
            <a:r>
              <a:rPr lang="en-CA" b="1" dirty="0" smtClean="0">
                <a:latin typeface="Times New Roman" panose="02020603050405020304" pitchFamily="18" charset="0"/>
                <a:cs typeface="Times New Roman" panose="02020603050405020304" pitchFamily="18" charset="0"/>
              </a:rPr>
              <a:t>natural </a:t>
            </a:r>
            <a:r>
              <a:rPr lang="en-CA" b="1" dirty="0">
                <a:latin typeface="Times New Roman" panose="02020603050405020304" pitchFamily="18" charset="0"/>
                <a:cs typeface="Times New Roman" panose="02020603050405020304" pitchFamily="18" charset="0"/>
              </a:rPr>
              <a:t>features on </a:t>
            </a:r>
            <a:r>
              <a:rPr lang="en-CA" b="1" dirty="0" smtClean="0">
                <a:latin typeface="Times New Roman" panose="02020603050405020304" pitchFamily="18" charset="0"/>
                <a:cs typeface="Times New Roman" panose="02020603050405020304" pitchFamily="18" charset="0"/>
              </a:rPr>
              <a:t>their property</a:t>
            </a:r>
          </a:p>
          <a:p>
            <a:endParaRPr lang="en-GB" b="1" dirty="0" smtClean="0">
              <a:latin typeface="Times New Roman" panose="02020603050405020304" pitchFamily="18" charset="0"/>
              <a:cs typeface="Times New Roman" panose="02020603050405020304" pitchFamily="18" charset="0"/>
            </a:endParaRPr>
          </a:p>
          <a:p>
            <a:pPr lvl="1"/>
            <a:r>
              <a:rPr lang="en-CA" dirty="0" smtClean="0">
                <a:latin typeface="Times New Roman" panose="02020603050405020304" pitchFamily="18" charset="0"/>
                <a:cs typeface="Times New Roman" panose="02020603050405020304" pitchFamily="18" charset="0"/>
              </a:rPr>
              <a:t>Survey land to identify part to be protected</a:t>
            </a:r>
          </a:p>
          <a:p>
            <a:pPr lvl="1"/>
            <a:r>
              <a:rPr lang="en-CA" dirty="0" smtClean="0">
                <a:latin typeface="Times New Roman" panose="02020603050405020304" pitchFamily="18" charset="0"/>
                <a:cs typeface="Times New Roman" panose="02020603050405020304" pitchFamily="18" charset="0"/>
              </a:rPr>
              <a:t>Identify ongoing management activities allowed or required</a:t>
            </a:r>
          </a:p>
          <a:p>
            <a:pPr lvl="1"/>
            <a:r>
              <a:rPr lang="en-CA" dirty="0" smtClean="0">
                <a:latin typeface="Times New Roman" panose="02020603050405020304" pitchFamily="18" charset="0"/>
                <a:cs typeface="Times New Roman" panose="02020603050405020304" pitchFamily="18" charset="0"/>
              </a:rPr>
              <a:t>Estimate value of forgoing development to create a tax advantage</a:t>
            </a:r>
          </a:p>
        </p:txBody>
      </p:sp>
      <p:pic>
        <p:nvPicPr>
          <p:cNvPr id="4" name="Picture 7" descr="DSC_0310.JPG"/>
          <p:cNvPicPr>
            <a:picLocks noChangeAspect="1"/>
          </p:cNvPicPr>
          <p:nvPr/>
        </p:nvPicPr>
        <p:blipFill>
          <a:blip r:embed="rId2" cstate="print"/>
          <a:srcRect/>
          <a:stretch>
            <a:fillRect/>
          </a:stretch>
        </p:blipFill>
        <p:spPr bwMode="auto">
          <a:xfrm>
            <a:off x="7350618" y="162057"/>
            <a:ext cx="1600200" cy="2409158"/>
          </a:xfrm>
          <a:prstGeom prst="rect">
            <a:avLst/>
          </a:prstGeom>
          <a:noFill/>
          <a:ln w="9525">
            <a:noFill/>
            <a:miter lim="800000"/>
            <a:headEnd/>
            <a:tailEnd/>
          </a:ln>
        </p:spPr>
      </p:pic>
    </p:spTree>
    <p:extLst>
      <p:ext uri="{BB962C8B-B14F-4D97-AF65-F5344CB8AC3E}">
        <p14:creationId xmlns:p14="http://schemas.microsoft.com/office/powerpoint/2010/main" val="258002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a:bodyPr>
          <a:lstStyle/>
          <a:p>
            <a:pPr algn="l"/>
            <a:r>
              <a:rPr lang="en-CA" sz="4000" b="1" dirty="0" smtClean="0">
                <a:latin typeface="Times New Roman" panose="02020603050405020304" pitchFamily="18" charset="0"/>
                <a:cs typeface="Times New Roman" panose="02020603050405020304" pitchFamily="18" charset="0"/>
              </a:rPr>
              <a:t>Incentives to Donors</a:t>
            </a:r>
            <a:endParaRPr lang="en-GB"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28600" y="2209800"/>
            <a:ext cx="8229600" cy="4525963"/>
          </a:xfrm>
        </p:spPr>
        <p:txBody>
          <a:bodyPr/>
          <a:lstStyle/>
          <a:p>
            <a:r>
              <a:rPr lang="en-CA" b="1" dirty="0" smtClean="0">
                <a:latin typeface="Times New Roman" panose="02020603050405020304" pitchFamily="18" charset="0"/>
                <a:cs typeface="Times New Roman" panose="02020603050405020304" pitchFamily="18" charset="0"/>
              </a:rPr>
              <a:t>Federal Ecological Gifts Program</a:t>
            </a:r>
          </a:p>
          <a:p>
            <a:pPr lvl="1"/>
            <a:r>
              <a:rPr lang="en-CA" dirty="0" smtClean="0">
                <a:latin typeface="Times New Roman" panose="02020603050405020304" pitchFamily="18" charset="0"/>
                <a:cs typeface="Times New Roman" panose="02020603050405020304" pitchFamily="18" charset="0"/>
              </a:rPr>
              <a:t>Value of encumbering future development results in a tax deduction equal to the decline in land value</a:t>
            </a:r>
          </a:p>
          <a:p>
            <a:pPr lvl="1"/>
            <a:r>
              <a:rPr lang="en-CA" b="1" dirty="0" smtClean="0">
                <a:latin typeface="Times New Roman" panose="02020603050405020304" pitchFamily="18" charset="0"/>
                <a:cs typeface="Times New Roman" panose="02020603050405020304" pitchFamily="18" charset="0"/>
              </a:rPr>
              <a:t>1110</a:t>
            </a:r>
            <a:r>
              <a:rPr lang="en-CA" dirty="0">
                <a:latin typeface="Times New Roman" panose="02020603050405020304" pitchFamily="18" charset="0"/>
                <a:cs typeface="Times New Roman" panose="02020603050405020304" pitchFamily="18" charset="0"/>
              </a:rPr>
              <a:t> ecological gifts valued </a:t>
            </a:r>
            <a:r>
              <a:rPr lang="en-CA" dirty="0" smtClean="0">
                <a:latin typeface="Times New Roman" panose="02020603050405020304" pitchFamily="18" charset="0"/>
                <a:cs typeface="Times New Roman" panose="02020603050405020304" pitchFamily="18" charset="0"/>
              </a:rPr>
              <a:t>over</a:t>
            </a:r>
            <a:r>
              <a:rPr lang="en-CA" dirty="0">
                <a:latin typeface="Times New Roman" panose="02020603050405020304" pitchFamily="18" charset="0"/>
                <a:cs typeface="Times New Roman" panose="02020603050405020304" pitchFamily="18" charset="0"/>
              </a:rPr>
              <a:t> </a:t>
            </a:r>
            <a:r>
              <a:rPr lang="en-CA" b="1" dirty="0">
                <a:latin typeface="Times New Roman" panose="02020603050405020304" pitchFamily="18" charset="0"/>
                <a:cs typeface="Times New Roman" panose="02020603050405020304" pitchFamily="18" charset="0"/>
              </a:rPr>
              <a:t>$716</a:t>
            </a:r>
            <a:r>
              <a:rPr lang="en-CA" dirty="0">
                <a:latin typeface="Times New Roman" panose="02020603050405020304" pitchFamily="18" charset="0"/>
                <a:cs typeface="Times New Roman" panose="02020603050405020304" pitchFamily="18" charset="0"/>
              </a:rPr>
              <a:t> million have been donated across </a:t>
            </a:r>
            <a:r>
              <a:rPr lang="en-CA" dirty="0" smtClean="0">
                <a:latin typeface="Times New Roman" panose="02020603050405020304" pitchFamily="18" charset="0"/>
                <a:cs typeface="Times New Roman" panose="02020603050405020304" pitchFamily="18" charset="0"/>
              </a:rPr>
              <a:t>Canada to protect </a:t>
            </a:r>
            <a:r>
              <a:rPr lang="en-CA" b="1" dirty="0" smtClean="0">
                <a:latin typeface="Times New Roman" panose="02020603050405020304" pitchFamily="18" charset="0"/>
                <a:cs typeface="Times New Roman" panose="02020603050405020304" pitchFamily="18" charset="0"/>
              </a:rPr>
              <a:t>166,000</a:t>
            </a:r>
            <a:r>
              <a:rPr lang="en-CA" dirty="0">
                <a:latin typeface="Times New Roman" panose="02020603050405020304" pitchFamily="18" charset="0"/>
                <a:cs typeface="Times New Roman" panose="02020603050405020304" pitchFamily="18" charset="0"/>
              </a:rPr>
              <a:t> hectares of wildlife habitat</a:t>
            </a:r>
            <a:endParaRPr lang="en-GB" dirty="0">
              <a:latin typeface="Times New Roman" panose="02020603050405020304" pitchFamily="18" charset="0"/>
              <a:cs typeface="Times New Roman" panose="02020603050405020304" pitchFamily="18" charset="0"/>
            </a:endParaRPr>
          </a:p>
        </p:txBody>
      </p:sp>
      <p:pic>
        <p:nvPicPr>
          <p:cNvPr id="4" name="Content Placeholder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8793" y="1385"/>
            <a:ext cx="1853149"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573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668" y="37987"/>
            <a:ext cx="8229600" cy="1143000"/>
          </a:xfrm>
        </p:spPr>
        <p:txBody>
          <a:bodyPr/>
          <a:lstStyle/>
          <a:p>
            <a:pPr algn="l"/>
            <a:r>
              <a:rPr lang="en-CA" sz="4000" b="1" dirty="0" smtClean="0">
                <a:latin typeface="Times New Roman" panose="02020603050405020304" pitchFamily="18" charset="0"/>
                <a:cs typeface="Times New Roman" panose="02020603050405020304" pitchFamily="18" charset="0"/>
              </a:rPr>
              <a:t>Little D`Arcy</a:t>
            </a:r>
            <a:endParaRPr lang="en-GB" sz="4000" b="1" dirty="0">
              <a:latin typeface="Times New Roman" panose="02020603050405020304" pitchFamily="18" charset="0"/>
              <a:cs typeface="Times New Roman" panose="02020603050405020304" pitchFamily="18" charset="0"/>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62600" y="2037214"/>
            <a:ext cx="2481784" cy="4078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data:image/jpeg;base64,/9j/4AAQSkZJRgABAQAAAQABAAD/2wCEAAkGBxQQEBQUEhQVEBQUFBQQFRUUFRQVFRQUFRQWFhQUFBQYHCggGBwlHBQUITEhJSkrLy4uFx8zODMsNygtLisBCgoKDg0OGhAQGy0mHyQsLCwvNzAsLCwuLCwsLCwsLCwsLCw0LCwsLCwsLCwsLCwsLCwsLCwsLCwsLCwsLCwsLP/AABEIAOEA4AMBIgACEQEDEQH/xAAbAAACAgMBAAAAAAAAAAAAAAAAAQIDBAUGB//EADwQAAEDAwEEBwYFAwMFAAAAAAEAAhEDEiExBEFRYQUTInGBkaEGMrHB0fBCUoLh8RQVkiNiwhZTcqKy/8QAGgEBAAMBAQEAAAAAAAAAAAAAAAECAwQFBv/EADIRAAIBAwEGAwYHAQEAAAAAAAABAgMEERIUITFBUZEFE6EVImGx4fAyQnGBwdHxUiP/2gAMAwEAAhEDEQA/ANm3ZjKy6eycluG0HTr8FlU6bh9he1K4PjaXhsVxz2NIzZ1kMoLbdUTrB8kxSPLyCxdbJ2RskjWCimKK2XVJ9Uq+YabMa8UE27MVsOpUhRUOoWVsjXjZTwQ7ZiNRC2rKcfypFhPNV81mmyxwadtAb5HgrRszPzHyH1WwOz8kDZ08wK2xyNU/Zo0Mqs0Fu+p5eirfQJ3egHwUqqVlaI039OeCX9KeB8ltxQIU4cOKt5rKbGuZo3bMQodQugfJGQT5Ko0h+VSqzKyso8maM7KRqD5Ks7OeC6Ak/lUH8mlSqzKSsYdfQ0DtlPA+Sqds66J5J/Cq+0NArqszGVhDr6HOu2UqB2N24E9wldIXvUTWqfYV1XkYvw6lzb7fU5o7DU/I7/Eql+zuGrSPArqHbRU4+ix6lapx9FdV5dEYT8PpLg32X9nPDZXnRjj+kqJ2ZwIlpbJjIIW5qVKn5isSKhcJJP3wWqqN9DmnQhHctXZHWdWJU2sC5H/qOpPuj78FIe0j+HqPouPZah7vtK3XXsdeGBTDQuPHtM/8rT5j5od7Sv4AKuyVS3tS3XXsdjATwuKPtFU5ev1Q72hfu/8AopsdQj2vQ+PY7eQgELhf79Vn3gOXa+sqt/TlQ/iA7gfmVOxT6ke2KXRnoAeneuDZ064HtCeYd/KtPtGQMA/5H6Krs5mi8Xo8/wCTt70F/NcP/wBRk6g/5/KEH2hfGAR3vn5JsdQn2vQ+8nb3oL1wzvaKpugd5PyIUR0/U3we5xHzKnYplX4xR+J3F4SLguMb7QOOoPPtx8Qg9NmJg/5/so2SZPtWizsiQkXBcX/enO3OHc4fFVO6RG8O9D81ZWcuZSXi0OSO4vSLwuGd0qRpf/lHwlIdKnfeP1Sp2OXUp7Wh09Tubki5cP8A3KfxP8Sl/cz+eoO8n6qdjfUr7Wj/AM+p2xcPslQJH2SuJqdJk6vfHD65QOlXAe+/xzjxKtsj6lfasW/wP0O0kKJIXGnpuofxx3gH4BQHSz9S908jjyRWsuoficOUX6HYug/ZVdjZ0XJHpV51e7w+8qY6RqESDUjukHx/dTs8lzIV7Gf5TDNE8kjT5j0+q5s1zxKbZOjSYzgEx5LbafgcCs2+fodF1f8AuHmn1Y4/H6rQNo1CJscBEyRaI0mTiFGoXMNrsEcwdRO7kVVXUXuLOxqJZfyOjAaP4+qVg4rnhtLhoSPEhTG2v/MVbaImbtZ9TfBk/wAtCv8A6URIew8rnD4gLnP693E/sgbe/j8FEq6fAtC3ceKTOkGwE+6WO3QKgHxcFXUoObgtj9RP/KFoRt7+Po36KQ6QcOB8P4RVlzf33LSo7ty9fp/Jt3N5ep+qPD4/VasdJHgPVTHSI3t9fXIWnnQ6/Mx8ief8Nge4peaw6e10jr2Sd9jSPMZ9Fl0KrXYa9p3xAnnAOVaNRPh8ys6Wlb89v6Y8fcokK3q+aBRHErTJz5RWyCdw7zCHwDGvcVPqRxPojqRxPohOqOCqR9/wiQrDQHH0CRo8I8oQakVkjifL91Exx9FYaPIeZS6rkPM/RC2pEWGNDHhnwO5RIG/Pfd9eSkaXL1/ZRNLkfRMIspvhkiWjkPP5lQLOasNM8/RKzkfIJgtqKrOam0xvdG8B8THgizkfVFn3P7KHFMsptcDWu2KAD1lInMi55znHZbHrvVrtxFdjZP4WVAWg7psEjlyCsLE7AuN2meL+R6CvccI+rMUbKXky+kSIPae4B8k4BwR42qVLYarmSGhzYAEGncdYwM4JzO7HBXmmFHqRwCh2kuT9CVeR5x9f9MjYOiawcC+mHA6i6k50QTgOJABPjgab79u6JZ7rAASGwTUYIIMOntZx8Tk4Wv8A6ZvAIdQHBZOyqZzq9PqbK/pKOnR3f0Mzb+h4aTTbJAbAa9rnEn35aCdJiRvHip9G9CPdJq0yBgNti4ntE+7JaOJjcI4LX9QOCkynGhI8T3qHZVdOFL77kq/o6tTh+2Vj5HRVugqVgAxJyYF9syADAIwdTOANVz7+hqn+oWx/pusLTN2dNWgaQfEKWY1O/eczx8lKnUe3R7x+o45DgFSFlXjwkXqX1tUxmGP0Km9DViMBrskAB7SSWmHQJ3HHgVXTaKZirRqOMxFzmacrJ4LOZtNQZ6x28ZM6mT6qwbbV/wC44chj771fZrjnju0ZbRarfHK/ZMDs4Ia4N6oEYa9lMuxg5LQSr6YIgXmBm0Yb32jHosc1JycneYElAfC7adGKitSWfvqebXuJuT0SePvoZYTuWGaqXWLc4/LbM25K5YfWo61SPLMy5K5YnWI6xB5Zl3JXLGFVHWIPLMm5K9Y/WJdYhOgyC9RL1T1iRehOgtL0r+5VXpXITpKCiESiVU3CEwEpRKAmEKMpShGCaFC5K5Mk4LJRKruRcmRgslFyquTlMjSWXIL1Vci5RkaSy9K9VylcmSdJbeneqgUpTI0l16L1RKLk1DSXXo6xUXIlNROgv6xK9U3JXKNQ0F96L1Rci5NROkvvTuWPcmHKdRGktJSuVZci5RknSTLkrlC5EqMk6SdyJSbJMATPDJPKFlUejqrxIp1eX+n2T+ouHwWc6sIfiZrTt51PwrJjJSr9p6Pq0/fY5vhIHeRosRTGpGW+LyVnSlB4kmv1RZKUqKJVslcE5TJVcp3KckYHKLkpQShOAlEpFygVGScFkolVgouTI0lkolQlKUyMEikSoyiVGScDlKVGUEqMlsErkSoSlKZGCyUAquUwUyME7kXKqUpUaidJaCncqi+UXImS0W3LN2bperT3hw33ASe98Tw8lrZRcsqtOFVYmsmlGrUpPMHg3O1dMU6o7dHtQALXmBGmgAO/EcVq6lSTgQPvjMfeVTencqUqMKX4W+5rWuKlVe+l2LQeKcqm9O9dGTl0ltyJVNyLkyRpLbkXKq5IuTJOktuSuVVyLlGSdJbKcqm5FyZGktlKVXci5TkaScolV3JFyjJOknciVXclcoyTpLZRKquRcoyTpLZRKquQCmRpH1mUOfw0VBKJVcl8FtydyplOUyNJbcrKdMumATETGvDTeseVsalDqqZ0LyAZaZIncDyGSR64WFxceXH4vgbUKDqS+CMKoW5DZmAM63EZBEaZURiMaRMyRxk5ym+3OoIyZ1neDGIPyPjNhiDPvAx3HUg78c968mVRt5Z3qCX6FTHZkGOIG4zrIGNVl9Q4sviREk+MceJA4rHZTJg6RzB0xMfevdOx6L2dz3Fgy0tMjtNAyMjjj7yVeFy6byV2dVPdMCUQYmDCydu2M0jjtAyBxxuMd62XRlKmaRLtAJdJmCMmRGm8CN/FehVu1CCmt6ZyUbXXUcJPDRorkBw4qW0QHGwy2Y3cs5A3j7yoOM6GPjgaDiVjUvXwgi8bVJ+8wDh6E6FIn7zy+oRnEZAzoNLTiIziEnDXXA4zMSDGORWSvKmTXZYY3DuRcgzwc4b2iZkkwRjM6BXbPQY8wX9XPESAeDgMt1XTG9g+O4xdpPkU3IuWxZ7OVHaPpkd78iYDvdwDzhRf7PVRoWPPBrx/ygeq0V3Sf5kHZVV+VmvuRcoPaWmCCO9KVvqyc+nG4nci5VyiUyME7kSoSiVGRgsuQHKuUSmRgEpQhCRyiUkIByuo2Bv9Qzq2tFMuF7iQe1uy6043A8DoSuWWx2Dpd1HQEu/NI04OBBuXJd0ZVI+7xR2WdaNKT1cGbPavZt1F74PW0yMTAcARvDjkwGiR+bhJWlrUi0lhxBJHvZE4wd/03aDptl9shAFSRjJLWubpG7d3NV23U2bUAQDNptawsa151GYjJxO6eK8h+ZB++j1MUqsf/NnJtokGPePumBmdREnPfzlXUpZkE3RktPCBxHd/BK2+0eztTi1rveAcOGsFpcGmbYjWDwWBW6Oq3kdW4wXMuaDHeHRG8Zngo1qXMxdCceMQqVS4h1UmztCQ3fb/AOOZIGcnOip2jamuJbRcYuDgJDTGmWkCSLhnn552y7MHsIqTTAkZdFjm5lzXgOIM6xxzvWDtQBEMDcNgQZLi3JuxiCT5iN66POTp6enYzVFxk2/qUxukgxkGD3QDEhOxpJBB79Hd92v7cZVbfezqWtBIg9mSRE7pJ9VJusxrPCMEtOd+AsWS95OCOAyNNc47XDJ9fNMMZiMjfA0G/wAB6KBc3yE8gN3qz/17pqLmnDiNxmRdIjiZObTlFknct6LGsE22yMAkTpLQS3uEhb7oLoU1gKj8C6CXNEVBbjugngdI3rU7NWsBjtXdmNw3EOgzoCPshban0qCwibA0kDtEgMJkAjInA84GiNs1puPFm82/b27PTim66cBwAGYgC4ci3iMRhchtG1PbMVYOcEAzHMNMk5ycZ1WFt20uqO7TpG7gAsdehQtcJNs5K9622ki6vtDnxdGBAhrWwJncBvJ81Smhd6SSwjz223lghJCkgaEkIBoSQgBCSFIGhJEqANCSEALZ9HdLdSItBAzEHJIgyZ7t25axCzqU41FiRpTqSpvVE7DZvbUNEdSBniHY4yYysp3tvQPvUXnd7rOX+778VxWyVGteC8OcBmGuDDO6HFrgMxuUtvqsfUJpMNJm5hcXkfqOq43Y0s4w+52K/rJZ1LsdyPaLYqoIfLZybg6Z3kESJycjOVh7X0Ns1VjXbORT3EvD3SIhrbwezv1n3jxM8UsnYa72PHVuc0nW2MgZyDgjvwNVlOwUVmEu5eN+5vE4pmf0p0I6i17y0SSxpqh1zXziBnEBztwmD4YlSqHRMeJMRBOfERgcVmbfW6xtpJdbk4gEtEgkd4mNNFhVXwWi0mSXXEzDoODnEid3yXIn1N5tN7ug7A7skawDGBA0LiDO4fFFPBgZxdB5SN/KEgXDzdAzME3NG8HUZ4ZQSZM47MzBGGznn77sz8Ao+Bmtwm0ogtN0BzgNZaN0ganHpnCg8va5usG4TAtwZGe4ndqw4VuSQ7EDQRktt3xroM5RtFQA5BtPZgi5pBs9O3y378q2d5ZYH1d5MkNkkiG8biJ78mfip7P0W6pba5pLrhEx7oBMTqpF4EkCYbJyJG5pHgSPqsjovZetDTTfDRdBaHCHBwgYgtJF3nvxN4V5wXuseRCb3732KavQNdswy+PyOa4/4g3ei1h54XoWz0TTb23OcJtucGg4BgF0ch6rT9IUaFZxc5vV4y9pDe4lpMO1knXHl0Ur55xNditfw+KWab7/ANnKIWZW2Foi2tSeTuuAx3yQPNYtSkW6jnqCPMYXoRqxlwZ50qU48URRKUolaGeBpIlCAaSEIAQhCAEIQgBCEKACEIQkFsuiGMeHsc2SRM8W72n4/YWtVuy7QabpHAjzWFeDlBpGtCSjNNm3r9FuDbqbXPpgNbLZe6QSTgaYLcgcM5gYzGESCJiJnAkiW/JbfZenGi0TcP1B2musTPLTiVs6W20agc5zW+6MlouODibc6bt500J8WSnF70e3GEJ4akcudnm4AiZaWjlaBJE8dxOh88aqQC7uAEjcYdE+IPiuvpdGUnlrqcAyCAAAdJI5jXBmCVkV9jY+L2NqQSO1DnAxgEEakT5KmtIu7bK4o4YtgcrrJyJuBj0H3CyKVKQQADJM4uzgns7iLSfA943FXoh2bCCxzri3FsB1w5HPCMhGw9FPDRMUiSJggzGnukY78+atrWDONtLVgwG9FFziWiCWgQ6BMOEakTqQcbwul2GhTosBLQ+oTAkAxIGmpjPHd3TqhUaQB1tR5vDv9NpaYHKctOM8hGmM7pJzn0g5sAROQQ8agScxrpORGqJ71kt5aisop6T9ofea0OkDtuMDAGQOGu5crte3OqYOkkjjnXtakH5KG2Ah0EkiJGIidR4feqoXq29CONR5VxXnqcQQhNdpxiQhCAaEkIByhJCkDQkhANCSFAGhJCAYE/FJAKEA0kIQAsiltWgcA5o5CVjoWc6cZLDNKdSUHmJ0NL2gDRgyYJlzSbTAtA10LRyk6QoVPaM3Ej8Ul1rbQTndJzJnH1WgQubYaZ1O/qPodXR9p6Y/N+ImTIy2BpoBjOmNeO12XbmVIggiTpgnQg8INw0PwXn8rJoba5gAhrowLhkZnDhB13SsKlh/yb0vEWuJ6G3q4MENE6RGonjniqam0NE6HGdD5t14d/guN/vJtMXNMAQHdkxxJz971EdLGCDcdPxGNdWjEO1znVcuxTR2PxCDXE2/Stakey9oAGhJsd70mWAF0dozprgzlaTbXUCT1Qc2CQA7LXdxmWjdOd2Mkidbb2OOWFupy6+THZBFoxOO4+eDWfcZgDTAEDTxXbb0ZJ78r5HDc14tZWH8yIQkhegjzWNCSFIGhJCAEJITIwNCSEA0ISQDlCEkA0ShCAEJJqACEkIBpJSiUJwOUJShQBylKEkA5RKSUpkklKJUZTlMjA0SoymmQOUSlKJTICU5VUqUqMk4JolQlNTkjBOUSoyiUyRglKUqMpSmScE5TGTCrlBKjJKRk09mc6LWl06EaHnO7xU9r2J9L3hjiDIngsajWLDI+xr4eCyqO3xMgnEABzmgc8HUQPVZSlUT3b0bxjSa3tpmLKUqe0VS9xcdSZ1J9Sq1qnuMGknuBEpITIHKJSSUAlKUoQgCUIRCAEIhEIAQhCAJRKSEAk0IQsCYQhCBpIQpIBCSFAGmhCAiVI/IfBCFHMt+X7+IkIQpKghJCAaSEIBhCEIBhCEIQJNCEAkIQhIISQgP/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6" descr="data:image/jpeg;base64,/9j/4AAQSkZJRgABAQAAAQABAAD/2wCEAAkGBxQQEBQUEhQVEBQUFBQQFRUUFRQVFRQUFRQWFhQUFBQYHCggGBwlHBQUITEhJSkrLy4uFx8zODMsNygtLisBCgoKDg0OGhAQGy0mHyQsLCwvNzAsLCwuLCwsLCwsLCwsLCw0LCwsLCwsLCwsLCwsLCwsLCwsLCwsLCwsLCwsLP/AABEIAOEA4AMBIgACEQEDEQH/xAAbAAACAgMBAAAAAAAAAAAAAAAAAQIDBAUGB//EADwQAAEDAwEEBwYFAwMFAAAAAAEAAhEDEiExBEFRYQUTInGBkaEGMrHB0fBCUoLh8RQVkiNiwhZTcqKy/8QAGgEBAAMBAQEAAAAAAAAAAAAAAAECAwQFBv/EADIRAAIBAwEGAwYHAQEAAAAAAAABAgMEERIUITFBUZEFE6EVImGx4fAyQnGBwdHxUiP/2gAMAwEAAhEDEQA/ANm3ZjKy6eycluG0HTr8FlU6bh9he1K4PjaXhsVxz2NIzZ1kMoLbdUTrB8kxSPLyCxdbJ2RskjWCimKK2XVJ9Uq+YabMa8UE27MVsOpUhRUOoWVsjXjZTwQ7ZiNRC2rKcfypFhPNV81mmyxwadtAb5HgrRszPzHyH1WwOz8kDZ08wK2xyNU/Zo0Mqs0Fu+p5eirfQJ3egHwUqqVlaI039OeCX9KeB8ltxQIU4cOKt5rKbGuZo3bMQodQugfJGQT5Ko0h+VSqzKyso8maM7KRqD5Ks7OeC6Ak/lUH8mlSqzKSsYdfQ0DtlPA+Sqds66J5J/Cq+0NArqszGVhDr6HOu2UqB2N24E9wldIXvUTWqfYV1XkYvw6lzb7fU5o7DU/I7/Eql+zuGrSPArqHbRU4+ix6lapx9FdV5dEYT8PpLg32X9nPDZXnRjj+kqJ2ZwIlpbJjIIW5qVKn5isSKhcJJP3wWqqN9DmnQhHctXZHWdWJU2sC5H/qOpPuj78FIe0j+HqPouPZah7vtK3XXsdeGBTDQuPHtM/8rT5j5od7Sv4AKuyVS3tS3XXsdjATwuKPtFU5ev1Q72hfu/8AopsdQj2vQ+PY7eQgELhf79Vn3gOXa+sqt/TlQ/iA7gfmVOxT6ke2KXRnoAeneuDZ064HtCeYd/KtPtGQMA/5H6Krs5mi8Xo8/wCTt70F/NcP/wBRk6g/5/KEH2hfGAR3vn5JsdQn2vQ+8nb3oL1wzvaKpugd5PyIUR0/U3we5xHzKnYplX4xR+J3F4SLguMb7QOOoPPtx8Qg9NmJg/5/so2SZPtWizsiQkXBcX/enO3OHc4fFVO6RG8O9D81ZWcuZSXi0OSO4vSLwuGd0qRpf/lHwlIdKnfeP1Sp2OXUp7Wh09Tubki5cP8A3KfxP8Sl/cz+eoO8n6qdjfUr7Wj/AM+p2xcPslQJH2SuJqdJk6vfHD65QOlXAe+/xzjxKtsj6lfasW/wP0O0kKJIXGnpuofxx3gH4BQHSz9S908jjyRWsuoficOUX6HYug/ZVdjZ0XJHpV51e7w+8qY6RqESDUjukHx/dTs8lzIV7Gf5TDNE8kjT5j0+q5s1zxKbZOjSYzgEx5LbafgcCs2+fodF1f8AuHmn1Y4/H6rQNo1CJscBEyRaI0mTiFGoXMNrsEcwdRO7kVVXUXuLOxqJZfyOjAaP4+qVg4rnhtLhoSPEhTG2v/MVbaImbtZ9TfBk/wAtCv8A6URIew8rnD4gLnP693E/sgbe/j8FEq6fAtC3ceKTOkGwE+6WO3QKgHxcFXUoObgtj9RP/KFoRt7+Po36KQ6QcOB8P4RVlzf33LSo7ty9fp/Jt3N5ep+qPD4/VasdJHgPVTHSI3t9fXIWnnQ6/Mx8ief8Nge4peaw6e10jr2Sd9jSPMZ9Fl0KrXYa9p3xAnnAOVaNRPh8ys6Wlb89v6Y8fcokK3q+aBRHErTJz5RWyCdw7zCHwDGvcVPqRxPojqRxPohOqOCqR9/wiQrDQHH0CRo8I8oQakVkjifL91Exx9FYaPIeZS6rkPM/RC2pEWGNDHhnwO5RIG/Pfd9eSkaXL1/ZRNLkfRMIspvhkiWjkPP5lQLOasNM8/RKzkfIJgtqKrOam0xvdG8B8THgizkfVFn3P7KHFMsptcDWu2KAD1lInMi55znHZbHrvVrtxFdjZP4WVAWg7psEjlyCsLE7AuN2meL+R6CvccI+rMUbKXky+kSIPae4B8k4BwR42qVLYarmSGhzYAEGncdYwM4JzO7HBXmmFHqRwCh2kuT9CVeR5x9f9MjYOiawcC+mHA6i6k50QTgOJABPjgab79u6JZ7rAASGwTUYIIMOntZx8Tk4Wv8A6ZvAIdQHBZOyqZzq9PqbK/pKOnR3f0Mzb+h4aTTbJAbAa9rnEn35aCdJiRvHip9G9CPdJq0yBgNti4ntE+7JaOJjcI4LX9QOCkynGhI8T3qHZVdOFL77kq/o6tTh+2Vj5HRVugqVgAxJyYF9syADAIwdTOANVz7+hqn+oWx/pusLTN2dNWgaQfEKWY1O/eczx8lKnUe3R7x+o45DgFSFlXjwkXqX1tUxmGP0Km9DViMBrskAB7SSWmHQJ3HHgVXTaKZirRqOMxFzmacrJ4LOZtNQZ6x28ZM6mT6qwbbV/wC44chj771fZrjnju0ZbRarfHK/ZMDs4Ia4N6oEYa9lMuxg5LQSr6YIgXmBm0Yb32jHosc1JycneYElAfC7adGKitSWfvqebXuJuT0SePvoZYTuWGaqXWLc4/LbM25K5YfWo61SPLMy5K5YnWI6xB5Zl3JXLGFVHWIPLMm5K9Y/WJdYhOgyC9RL1T1iRehOgtL0r+5VXpXITpKCiESiVU3CEwEpRKAmEKMpShGCaFC5K5Mk4LJRKruRcmRgslFyquTlMjSWXIL1Vci5RkaSy9K9VylcmSdJbeneqgUpTI0l16L1RKLk1DSXXo6xUXIlNROgv6xK9U3JXKNQ0F96L1Rci5NROkvvTuWPcmHKdRGktJSuVZci5RknSTLkrlC5EqMk6SdyJSbJMATPDJPKFlUejqrxIp1eX+n2T+ouHwWc6sIfiZrTt51PwrJjJSr9p6Pq0/fY5vhIHeRosRTGpGW+LyVnSlB4kmv1RZKUqKJVslcE5TJVcp3KckYHKLkpQShOAlEpFygVGScFkolVgouTI0lkolQlKUyMEikSoyiVGScDlKVGUEqMlsErkSoSlKZGCyUAquUwUyME7kXKqUpUaidJaCncqi+UXImS0W3LN2bperT3hw33ASe98Tw8lrZRcsqtOFVYmsmlGrUpPMHg3O1dMU6o7dHtQALXmBGmgAO/EcVq6lSTgQPvjMfeVTencqUqMKX4W+5rWuKlVe+l2LQeKcqm9O9dGTl0ltyJVNyLkyRpLbkXKq5IuTJOktuSuVVyLlGSdJbKcqm5FyZGktlKVXci5TkaScolV3JFyjJOknciVXclcoyTpLZRKquRcoyTpLZRKquQCmRpH1mUOfw0VBKJVcl8FtydyplOUyNJbcrKdMumATETGvDTeseVsalDqqZ0LyAZaZIncDyGSR64WFxceXH4vgbUKDqS+CMKoW5DZmAM63EZBEaZURiMaRMyRxk5ym+3OoIyZ1neDGIPyPjNhiDPvAx3HUg78c968mVRt5Z3qCX6FTHZkGOIG4zrIGNVl9Q4sviREk+MceJA4rHZTJg6RzB0xMfevdOx6L2dz3Fgy0tMjtNAyMjjj7yVeFy6byV2dVPdMCUQYmDCydu2M0jjtAyBxxuMd62XRlKmaRLtAJdJmCMmRGm8CN/FehVu1CCmt6ZyUbXXUcJPDRorkBw4qW0QHGwy2Y3cs5A3j7yoOM6GPjgaDiVjUvXwgi8bVJ+8wDh6E6FIn7zy+oRnEZAzoNLTiIziEnDXXA4zMSDGORWSvKmTXZYY3DuRcgzwc4b2iZkkwRjM6BXbPQY8wX9XPESAeDgMt1XTG9g+O4xdpPkU3IuWxZ7OVHaPpkd78iYDvdwDzhRf7PVRoWPPBrx/ygeq0V3Sf5kHZVV+VmvuRcoPaWmCCO9KVvqyc+nG4nci5VyiUyME7kSoSiVGRgsuQHKuUSmRgEpQhCRyiUkIByuo2Bv9Qzq2tFMuF7iQe1uy6043A8DoSuWWx2Dpd1HQEu/NI04OBBuXJd0ZVI+7xR2WdaNKT1cGbPavZt1F74PW0yMTAcARvDjkwGiR+bhJWlrUi0lhxBJHvZE4wd/03aDptl9shAFSRjJLWubpG7d3NV23U2bUAQDNptawsa151GYjJxO6eK8h+ZB++j1MUqsf/NnJtokGPePumBmdREnPfzlXUpZkE3RktPCBxHd/BK2+0eztTi1rveAcOGsFpcGmbYjWDwWBW6Oq3kdW4wXMuaDHeHRG8Zngo1qXMxdCceMQqVS4h1UmztCQ3fb/AOOZIGcnOip2jamuJbRcYuDgJDTGmWkCSLhnn552y7MHsIqTTAkZdFjm5lzXgOIM6xxzvWDtQBEMDcNgQZLi3JuxiCT5iN66POTp6enYzVFxk2/qUxukgxkGD3QDEhOxpJBB79Hd92v7cZVbfezqWtBIg9mSRE7pJ9VJusxrPCMEtOd+AsWS95OCOAyNNc47XDJ9fNMMZiMjfA0G/wAB6KBc3yE8gN3qz/17pqLmnDiNxmRdIjiZObTlFknct6LGsE22yMAkTpLQS3uEhb7oLoU1gKj8C6CXNEVBbjugngdI3rU7NWsBjtXdmNw3EOgzoCPshban0qCwibA0kDtEgMJkAjInA84GiNs1puPFm82/b27PTim66cBwAGYgC4ci3iMRhchtG1PbMVYOcEAzHMNMk5ycZ1WFt20uqO7TpG7gAsdehQtcJNs5K9622ki6vtDnxdGBAhrWwJncBvJ81Smhd6SSwjz223lghJCkgaEkIBoSQgBCSFIGhJEqANCSEALZ9HdLdSItBAzEHJIgyZ7t25axCzqU41FiRpTqSpvVE7DZvbUNEdSBniHY4yYysp3tvQPvUXnd7rOX+778VxWyVGteC8OcBmGuDDO6HFrgMxuUtvqsfUJpMNJm5hcXkfqOq43Y0s4w+52K/rJZ1LsdyPaLYqoIfLZybg6Z3kESJycjOVh7X0Ns1VjXbORT3EvD3SIhrbwezv1n3jxM8UsnYa72PHVuc0nW2MgZyDgjvwNVlOwUVmEu5eN+5vE4pmf0p0I6i17y0SSxpqh1zXziBnEBztwmD4YlSqHRMeJMRBOfERgcVmbfW6xtpJdbk4gEtEgkd4mNNFhVXwWi0mSXXEzDoODnEid3yXIn1N5tN7ug7A7skawDGBA0LiDO4fFFPBgZxdB5SN/KEgXDzdAzME3NG8HUZ4ZQSZM47MzBGGznn77sz8Ao+Bmtwm0ogtN0BzgNZaN0ganHpnCg8va5usG4TAtwZGe4ndqw4VuSQ7EDQRktt3xroM5RtFQA5BtPZgi5pBs9O3y378q2d5ZYH1d5MkNkkiG8biJ78mfip7P0W6pba5pLrhEx7oBMTqpF4EkCYbJyJG5pHgSPqsjovZetDTTfDRdBaHCHBwgYgtJF3nvxN4V5wXuseRCb3732KavQNdswy+PyOa4/4g3ei1h54XoWz0TTb23OcJtucGg4BgF0ch6rT9IUaFZxc5vV4y9pDe4lpMO1knXHl0Ur55xNditfw+KWab7/ANnKIWZW2Foi2tSeTuuAx3yQPNYtSkW6jnqCPMYXoRqxlwZ50qU48URRKUolaGeBpIlCAaSEIAQhCAEIQgBCEKACEIQkFsuiGMeHsc2SRM8W72n4/YWtVuy7QabpHAjzWFeDlBpGtCSjNNm3r9FuDbqbXPpgNbLZe6QSTgaYLcgcM5gYzGESCJiJnAkiW/JbfZenGi0TcP1B2musTPLTiVs6W20agc5zW+6MlouODibc6bt500J8WSnF70e3GEJ4akcudnm4AiZaWjlaBJE8dxOh88aqQC7uAEjcYdE+IPiuvpdGUnlrqcAyCAAAdJI5jXBmCVkV9jY+L2NqQSO1DnAxgEEakT5KmtIu7bK4o4YtgcrrJyJuBj0H3CyKVKQQADJM4uzgns7iLSfA943FXoh2bCCxzri3FsB1w5HPCMhGw9FPDRMUiSJggzGnukY78+atrWDONtLVgwG9FFziWiCWgQ6BMOEakTqQcbwul2GhTosBLQ+oTAkAxIGmpjPHd3TqhUaQB1tR5vDv9NpaYHKctOM8hGmM7pJzn0g5sAROQQ8agScxrpORGqJ71kt5aisop6T9ofea0OkDtuMDAGQOGu5crte3OqYOkkjjnXtakH5KG2Ah0EkiJGIidR4feqoXq29CONR5VxXnqcQQhNdpxiQhCAaEkIByhJCkDQkhANCSFAGhJCAYE/FJAKEA0kIQAsiltWgcA5o5CVjoWc6cZLDNKdSUHmJ0NL2gDRgyYJlzSbTAtA10LRyk6QoVPaM3Ej8Ul1rbQTndJzJnH1WgQubYaZ1O/qPodXR9p6Y/N+ImTIy2BpoBjOmNeO12XbmVIggiTpgnQg8INw0PwXn8rJoba5gAhrowLhkZnDhB13SsKlh/yb0vEWuJ6G3q4MENE6RGonjniqam0NE6HGdD5t14d/guN/vJtMXNMAQHdkxxJz971EdLGCDcdPxGNdWjEO1znVcuxTR2PxCDXE2/Stakey9oAGhJsd70mWAF0dozprgzlaTbXUCT1Qc2CQA7LXdxmWjdOd2Mkidbb2OOWFupy6+THZBFoxOO4+eDWfcZgDTAEDTxXbb0ZJ78r5HDc14tZWH8yIQkhegjzWNCSFIGhJCAEJITIwNCSEA0ISQDlCEkA0ShCAEJJqACEkIBpJSiUJwOUJShQBylKEkA5RKSUpkklKJUZTlMjA0SoymmQOUSlKJTICU5VUqUqMk4JolQlNTkjBOUSoyiUyRglKUqMpSmScE5TGTCrlBKjJKRk09mc6LWl06EaHnO7xU9r2J9L3hjiDIngsajWLDI+xr4eCyqO3xMgnEABzmgc8HUQPVZSlUT3b0bxjSa3tpmLKUqe0VS9xcdSZ1J9Sq1qnuMGknuBEpITIHKJSSUAlKUoQgCUIRCAEIhEIAQhCAJRKSEAk0IQsCYQhCBpIQpIBCSFAGmhCAiVI/IfBCFHMt+X7+IkIQpKghJCAaSEIBhCEIBhCEIQJNCEAkIQhIISQgP/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8" descr="data:image/jpeg;base64,/9j/4AAQSkZJRgABAQAAAQABAAD/2wCEAAkGBxQQEBQUEhQVEBQUFBQQFRUUFRQVFRQUFRQWFhQUFBQYHCggGBwlHBQUITEhJSkrLy4uFx8zODMsNygtLisBCgoKDg0OGhAQGy0mHyQsLCwvNzAsLCwuLCwsLCwsLCwsLCw0LCwsLCwsLCwsLCwsLCwsLCwsLCwsLCwsLCwsLP/AABEIAOEA4AMBIgACEQEDEQH/xAAbAAACAgMBAAAAAAAAAAAAAAAAAQIDBAUGB//EADwQAAEDAwEEBwYFAwMFAAAAAAEAAhEDEiExBEFRYQUTInGBkaEGMrHB0fBCUoLh8RQVkiNiwhZTcqKy/8QAGgEBAAMBAQEAAAAAAAAAAAAAAAECAwQFBv/EADIRAAIBAwEGAwYHAQEAAAAAAAABAgMEERIUITFBUZEFE6EVImGx4fAyQnGBwdHxUiP/2gAMAwEAAhEDEQA/ANm3ZjKy6eycluG0HTr8FlU6bh9he1K4PjaXhsVxz2NIzZ1kMoLbdUTrB8kxSPLyCxdbJ2RskjWCimKK2XVJ9Uq+YabMa8UE27MVsOpUhRUOoWVsjXjZTwQ7ZiNRC2rKcfypFhPNV81mmyxwadtAb5HgrRszPzHyH1WwOz8kDZ08wK2xyNU/Zo0Mqs0Fu+p5eirfQJ3egHwUqqVlaI039OeCX9KeB8ltxQIU4cOKt5rKbGuZo3bMQodQugfJGQT5Ko0h+VSqzKyso8maM7KRqD5Ks7OeC6Ak/lUH8mlSqzKSsYdfQ0DtlPA+Sqds66J5J/Cq+0NArqszGVhDr6HOu2UqB2N24E9wldIXvUTWqfYV1XkYvw6lzb7fU5o7DU/I7/Eql+zuGrSPArqHbRU4+ix6lapx9FdV5dEYT8PpLg32X9nPDZXnRjj+kqJ2ZwIlpbJjIIW5qVKn5isSKhcJJP3wWqqN9DmnQhHctXZHWdWJU2sC5H/qOpPuj78FIe0j+HqPouPZah7vtK3XXsdeGBTDQuPHtM/8rT5j5od7Sv4AKuyVS3tS3XXsdjATwuKPtFU5ev1Q72hfu/8AopsdQj2vQ+PY7eQgELhf79Vn3gOXa+sqt/TlQ/iA7gfmVOxT6ke2KXRnoAeneuDZ064HtCeYd/KtPtGQMA/5H6Krs5mi8Xo8/wCTt70F/NcP/wBRk6g/5/KEH2hfGAR3vn5JsdQn2vQ+8nb3oL1wzvaKpugd5PyIUR0/U3we5xHzKnYplX4xR+J3F4SLguMb7QOOoPPtx8Qg9NmJg/5/so2SZPtWizsiQkXBcX/enO3OHc4fFVO6RG8O9D81ZWcuZSXi0OSO4vSLwuGd0qRpf/lHwlIdKnfeP1Sp2OXUp7Wh09Tubki5cP8A3KfxP8Sl/cz+eoO8n6qdjfUr7Wj/AM+p2xcPslQJH2SuJqdJk6vfHD65QOlXAe+/xzjxKtsj6lfasW/wP0O0kKJIXGnpuofxx3gH4BQHSz9S908jjyRWsuoficOUX6HYug/ZVdjZ0XJHpV51e7w+8qY6RqESDUjukHx/dTs8lzIV7Gf5TDNE8kjT5j0+q5s1zxKbZOjSYzgEx5LbafgcCs2+fodF1f8AuHmn1Y4/H6rQNo1CJscBEyRaI0mTiFGoXMNrsEcwdRO7kVVXUXuLOxqJZfyOjAaP4+qVg4rnhtLhoSPEhTG2v/MVbaImbtZ9TfBk/wAtCv8A6URIew8rnD4gLnP693E/sgbe/j8FEq6fAtC3ceKTOkGwE+6WO3QKgHxcFXUoObgtj9RP/KFoRt7+Po36KQ6QcOB8P4RVlzf33LSo7ty9fp/Jt3N5ep+qPD4/VasdJHgPVTHSI3t9fXIWnnQ6/Mx8ief8Nge4peaw6e10jr2Sd9jSPMZ9Fl0KrXYa9p3xAnnAOVaNRPh8ys6Wlb89v6Y8fcokK3q+aBRHErTJz5RWyCdw7zCHwDGvcVPqRxPojqRxPohOqOCqR9/wiQrDQHH0CRo8I8oQakVkjifL91Exx9FYaPIeZS6rkPM/RC2pEWGNDHhnwO5RIG/Pfd9eSkaXL1/ZRNLkfRMIspvhkiWjkPP5lQLOasNM8/RKzkfIJgtqKrOam0xvdG8B8THgizkfVFn3P7KHFMsptcDWu2KAD1lInMi55znHZbHrvVrtxFdjZP4WVAWg7psEjlyCsLE7AuN2meL+R6CvccI+rMUbKXky+kSIPae4B8k4BwR42qVLYarmSGhzYAEGncdYwM4JzO7HBXmmFHqRwCh2kuT9CVeR5x9f9MjYOiawcC+mHA6i6k50QTgOJABPjgab79u6JZ7rAASGwTUYIIMOntZx8Tk4Wv8A6ZvAIdQHBZOyqZzq9PqbK/pKOnR3f0Mzb+h4aTTbJAbAa9rnEn35aCdJiRvHip9G9CPdJq0yBgNti4ntE+7JaOJjcI4LX9QOCkynGhI8T3qHZVdOFL77kq/o6tTh+2Vj5HRVugqVgAxJyYF9syADAIwdTOANVz7+hqn+oWx/pusLTN2dNWgaQfEKWY1O/eczx8lKnUe3R7x+o45DgFSFlXjwkXqX1tUxmGP0Km9DViMBrskAB7SSWmHQJ3HHgVXTaKZirRqOMxFzmacrJ4LOZtNQZ6x28ZM6mT6qwbbV/wC44chj771fZrjnju0ZbRarfHK/ZMDs4Ia4N6oEYa9lMuxg5LQSr6YIgXmBm0Yb32jHosc1JycneYElAfC7adGKitSWfvqebXuJuT0SePvoZYTuWGaqXWLc4/LbM25K5YfWo61SPLMy5K5YnWI6xB5Zl3JXLGFVHWIPLMm5K9Y/WJdYhOgyC9RL1T1iRehOgtL0r+5VXpXITpKCiESiVU3CEwEpRKAmEKMpShGCaFC5K5Mk4LJRKruRcmRgslFyquTlMjSWXIL1Vci5RkaSy9K9VylcmSdJbeneqgUpTI0l16L1RKLk1DSXXo6xUXIlNROgv6xK9U3JXKNQ0F96L1Rci5NROkvvTuWPcmHKdRGktJSuVZci5RknSTLkrlC5EqMk6SdyJSbJMATPDJPKFlUejqrxIp1eX+n2T+ouHwWc6sIfiZrTt51PwrJjJSr9p6Pq0/fY5vhIHeRosRTGpGW+LyVnSlB4kmv1RZKUqKJVslcE5TJVcp3KckYHKLkpQShOAlEpFygVGScFkolVgouTI0lkolQlKUyMEikSoyiVGScDlKVGUEqMlsErkSoSlKZGCyUAquUwUyME7kXKqUpUaidJaCncqi+UXImS0W3LN2bperT3hw33ASe98Tw8lrZRcsqtOFVYmsmlGrUpPMHg3O1dMU6o7dHtQALXmBGmgAO/EcVq6lSTgQPvjMfeVTencqUqMKX4W+5rWuKlVe+l2LQeKcqm9O9dGTl0ltyJVNyLkyRpLbkXKq5IuTJOktuSuVVyLlGSdJbKcqm5FyZGktlKVXci5TkaScolV3JFyjJOknciVXclcoyTpLZRKquRcoyTpLZRKquQCmRpH1mUOfw0VBKJVcl8FtydyplOUyNJbcrKdMumATETGvDTeseVsalDqqZ0LyAZaZIncDyGSR64WFxceXH4vgbUKDqS+CMKoW5DZmAM63EZBEaZURiMaRMyRxk5ym+3OoIyZ1neDGIPyPjNhiDPvAx3HUg78c968mVRt5Z3qCX6FTHZkGOIG4zrIGNVl9Q4sviREk+MceJA4rHZTJg6RzB0xMfevdOx6L2dz3Fgy0tMjtNAyMjjj7yVeFy6byV2dVPdMCUQYmDCydu2M0jjtAyBxxuMd62XRlKmaRLtAJdJmCMmRGm8CN/FehVu1CCmt6ZyUbXXUcJPDRorkBw4qW0QHGwy2Y3cs5A3j7yoOM6GPjgaDiVjUvXwgi8bVJ+8wDh6E6FIn7zy+oRnEZAzoNLTiIziEnDXXA4zMSDGORWSvKmTXZYY3DuRcgzwc4b2iZkkwRjM6BXbPQY8wX9XPESAeDgMt1XTG9g+O4xdpPkU3IuWxZ7OVHaPpkd78iYDvdwDzhRf7PVRoWPPBrx/ygeq0V3Sf5kHZVV+VmvuRcoPaWmCCO9KVvqyc+nG4nci5VyiUyME7kSoSiVGRgsuQHKuUSmRgEpQhCRyiUkIByuo2Bv9Qzq2tFMuF7iQe1uy6043A8DoSuWWx2Dpd1HQEu/NI04OBBuXJd0ZVI+7xR2WdaNKT1cGbPavZt1F74PW0yMTAcARvDjkwGiR+bhJWlrUi0lhxBJHvZE4wd/03aDptl9shAFSRjJLWubpG7d3NV23U2bUAQDNptawsa151GYjJxO6eK8h+ZB++j1MUqsf/NnJtokGPePumBmdREnPfzlXUpZkE3RktPCBxHd/BK2+0eztTi1rveAcOGsFpcGmbYjWDwWBW6Oq3kdW4wXMuaDHeHRG8Zngo1qXMxdCceMQqVS4h1UmztCQ3fb/AOOZIGcnOip2jamuJbRcYuDgJDTGmWkCSLhnn552y7MHsIqTTAkZdFjm5lzXgOIM6xxzvWDtQBEMDcNgQZLi3JuxiCT5iN66POTp6enYzVFxk2/qUxukgxkGD3QDEhOxpJBB79Hd92v7cZVbfezqWtBIg9mSRE7pJ9VJusxrPCMEtOd+AsWS95OCOAyNNc47XDJ9fNMMZiMjfA0G/wAB6KBc3yE8gN3qz/17pqLmnDiNxmRdIjiZObTlFknct6LGsE22yMAkTpLQS3uEhb7oLoU1gKj8C6CXNEVBbjugngdI3rU7NWsBjtXdmNw3EOgzoCPshban0qCwibA0kDtEgMJkAjInA84GiNs1puPFm82/b27PTim66cBwAGYgC4ci3iMRhchtG1PbMVYOcEAzHMNMk5ycZ1WFt20uqO7TpG7gAsdehQtcJNs5K9622ki6vtDnxdGBAhrWwJncBvJ81Smhd6SSwjz223lghJCkgaEkIBoSQgBCSFIGhJEqANCSEALZ9HdLdSItBAzEHJIgyZ7t25axCzqU41FiRpTqSpvVE7DZvbUNEdSBniHY4yYysp3tvQPvUXnd7rOX+778VxWyVGteC8OcBmGuDDO6HFrgMxuUtvqsfUJpMNJm5hcXkfqOq43Y0s4w+52K/rJZ1LsdyPaLYqoIfLZybg6Z3kESJycjOVh7X0Ns1VjXbORT3EvD3SIhrbwezv1n3jxM8UsnYa72PHVuc0nW2MgZyDgjvwNVlOwUVmEu5eN+5vE4pmf0p0I6i17y0SSxpqh1zXziBnEBztwmD4YlSqHRMeJMRBOfERgcVmbfW6xtpJdbk4gEtEgkd4mNNFhVXwWi0mSXXEzDoODnEid3yXIn1N5tN7ug7A7skawDGBA0LiDO4fFFPBgZxdB5SN/KEgXDzdAzME3NG8HUZ4ZQSZM47MzBGGznn77sz8Ao+Bmtwm0ogtN0BzgNZaN0ganHpnCg8va5usG4TAtwZGe4ndqw4VuSQ7EDQRktt3xroM5RtFQA5BtPZgi5pBs9O3y378q2d5ZYH1d5MkNkkiG8biJ78mfip7P0W6pba5pLrhEx7oBMTqpF4EkCYbJyJG5pHgSPqsjovZetDTTfDRdBaHCHBwgYgtJF3nvxN4V5wXuseRCb3732KavQNdswy+PyOa4/4g3ei1h54XoWz0TTb23OcJtucGg4BgF0ch6rT9IUaFZxc5vV4y9pDe4lpMO1knXHl0Ur55xNditfw+KWab7/ANnKIWZW2Foi2tSeTuuAx3yQPNYtSkW6jnqCPMYXoRqxlwZ50qU48URRKUolaGeBpIlCAaSEIAQhCAEIQgBCEKACEIQkFsuiGMeHsc2SRM8W72n4/YWtVuy7QabpHAjzWFeDlBpGtCSjNNm3r9FuDbqbXPpgNbLZe6QSTgaYLcgcM5gYzGESCJiJnAkiW/JbfZenGi0TcP1B2musTPLTiVs6W20agc5zW+6MlouODibc6bt500J8WSnF70e3GEJ4akcudnm4AiZaWjlaBJE8dxOh88aqQC7uAEjcYdE+IPiuvpdGUnlrqcAyCAAAdJI5jXBmCVkV9jY+L2NqQSO1DnAxgEEakT5KmtIu7bK4o4YtgcrrJyJuBj0H3CyKVKQQADJM4uzgns7iLSfA943FXoh2bCCxzri3FsB1w5HPCMhGw9FPDRMUiSJggzGnukY78+atrWDONtLVgwG9FFziWiCWgQ6BMOEakTqQcbwul2GhTosBLQ+oTAkAxIGmpjPHd3TqhUaQB1tR5vDv9NpaYHKctOM8hGmM7pJzn0g5sAROQQ8agScxrpORGqJ71kt5aisop6T9ofea0OkDtuMDAGQOGu5crte3OqYOkkjjnXtakH5KG2Ah0EkiJGIidR4feqoXq29CONR5VxXnqcQQhNdpxiQhCAaEkIByhJCkDQkhANCSFAGhJCAYE/FJAKEA0kIQAsiltWgcA5o5CVjoWc6cZLDNKdSUHmJ0NL2gDRgyYJlzSbTAtA10LRyk6QoVPaM3Ej8Ul1rbQTndJzJnH1WgQubYaZ1O/qPodXR9p6Y/N+ImTIy2BpoBjOmNeO12XbmVIggiTpgnQg8INw0PwXn8rJoba5gAhrowLhkZnDhB13SsKlh/yb0vEWuJ6G3q4MENE6RGonjniqam0NE6HGdD5t14d/guN/vJtMXNMAQHdkxxJz971EdLGCDcdPxGNdWjEO1znVcuxTR2PxCDXE2/Stakey9oAGhJsd70mWAF0dozprgzlaTbXUCT1Qc2CQA7LXdxmWjdOd2Mkidbb2OOWFupy6+THZBFoxOO4+eDWfcZgDTAEDTxXbb0ZJ78r5HDc14tZWH8yIQkhegjzWNCSFIGhJCAEJITIwNCSEA0ISQDlCEkA0ShCAEJJqACEkIBpJSiUJwOUJShQBylKEkA5RKSUpkklKJUZTlMjA0SoymmQOUSlKJTICU5VUqUqMk4JolQlNTkjBOUSoyiUyRglKUqMpSmScE5TGTCrlBKjJKRk09mc6LWl06EaHnO7xU9r2J9L3hjiDIngsajWLDI+xr4eCyqO3xMgnEABzmgc8HUQPVZSlUT3b0bxjSa3tpmLKUqe0VS9xcdSZ1J9Sq1qnuMGknuBEpITIHKJSSUAlKUoQgCUIRCAEIhEIAQhCAJRKSEAk0IQsCYQhCBpIQpIBCSFAGmhCAiVI/IfBCFHMt+X7+IkIQpKghJCAaSEIBhCEIBhCEIQJNCEAkIQhIISQgP/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92345"/>
            <a:ext cx="3124200" cy="313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a:off x="7620000" y="3173418"/>
            <a:ext cx="76200" cy="22098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4059" y="988452"/>
            <a:ext cx="5458541" cy="4401205"/>
          </a:xfrm>
          <a:prstGeom prst="rect">
            <a:avLst/>
          </a:prstGeom>
          <a:noFill/>
        </p:spPr>
        <p:txBody>
          <a:bodyPr wrap="square" rtlCol="0">
            <a:spAutoFit/>
          </a:bodyPr>
          <a:lstStyle/>
          <a:p>
            <a:pPr marL="457200" indent="-457200">
              <a:buFontTx/>
              <a:buChar char="-"/>
            </a:pPr>
            <a:r>
              <a:rPr lang="en-CA" sz="2800" dirty="0" smtClean="0">
                <a:latin typeface="Times New Roman" panose="02020603050405020304" pitchFamily="18" charset="0"/>
                <a:cs typeface="Times New Roman" panose="02020603050405020304" pitchFamily="18" charset="0"/>
              </a:rPr>
              <a:t>One owner, purchased for $250K</a:t>
            </a:r>
          </a:p>
          <a:p>
            <a:pPr marL="457200" indent="-457200">
              <a:buFontTx/>
              <a:buChar char="-"/>
            </a:pPr>
            <a:endParaRPr lang="en-CA" sz="2800" dirty="0" smtClean="0">
              <a:latin typeface="Times New Roman" panose="02020603050405020304" pitchFamily="18" charset="0"/>
              <a:cs typeface="Times New Roman" panose="02020603050405020304" pitchFamily="18" charset="0"/>
            </a:endParaRPr>
          </a:p>
          <a:p>
            <a:pPr marL="457200" indent="-457200">
              <a:buFontTx/>
              <a:buChar char="-"/>
            </a:pPr>
            <a:r>
              <a:rPr lang="en-CA" sz="2800" i="1" dirty="0" smtClean="0">
                <a:latin typeface="Times New Roman" panose="02020603050405020304" pitchFamily="18" charset="0"/>
                <a:cs typeface="Times New Roman" panose="02020603050405020304" pitchFamily="18" charset="0"/>
              </a:rPr>
              <a:t>c</a:t>
            </a:r>
            <a:r>
              <a:rPr lang="en-CA" sz="2800" dirty="0">
                <a:latin typeface="Times New Roman" panose="02020603050405020304" pitchFamily="18" charset="0"/>
                <a:cs typeface="Times New Roman" panose="02020603050405020304" pitchFamily="18" charset="0"/>
              </a:rPr>
              <a:t>. </a:t>
            </a:r>
            <a:r>
              <a:rPr lang="en-CA" sz="2800" dirty="0" smtClean="0">
                <a:latin typeface="Times New Roman" panose="02020603050405020304" pitchFamily="18" charset="0"/>
                <a:cs typeface="Times New Roman" panose="02020603050405020304" pitchFamily="18" charset="0"/>
              </a:rPr>
              <a:t>5ha, sub-dividable</a:t>
            </a:r>
          </a:p>
          <a:p>
            <a:pPr marL="457200" indent="-457200">
              <a:buFontTx/>
              <a:buChar char="-"/>
            </a:pPr>
            <a:endParaRPr lang="en-CA" sz="2800" dirty="0">
              <a:latin typeface="Times New Roman" panose="02020603050405020304" pitchFamily="18" charset="0"/>
              <a:cs typeface="Times New Roman" panose="02020603050405020304" pitchFamily="18" charset="0"/>
            </a:endParaRPr>
          </a:p>
          <a:p>
            <a:pPr marL="457200" indent="-457200">
              <a:buFontTx/>
              <a:buChar char="-"/>
            </a:pPr>
            <a:r>
              <a:rPr lang="en-CA" sz="2800" dirty="0" smtClean="0">
                <a:latin typeface="Times New Roman" panose="02020603050405020304" pitchFamily="18" charset="0"/>
                <a:cs typeface="Times New Roman" panose="02020603050405020304" pitchFamily="18" charset="0"/>
              </a:rPr>
              <a:t>Assessed $1,500K</a:t>
            </a:r>
          </a:p>
          <a:p>
            <a:pPr marL="457200" indent="-457200">
              <a:buFontTx/>
              <a:buChar char="-"/>
            </a:pPr>
            <a:endParaRPr lang="en-CA" sz="2800" dirty="0">
              <a:latin typeface="Times New Roman" panose="02020603050405020304" pitchFamily="18" charset="0"/>
              <a:cs typeface="Times New Roman" panose="02020603050405020304" pitchFamily="18" charset="0"/>
            </a:endParaRPr>
          </a:p>
          <a:p>
            <a:pPr marL="457200" indent="-457200">
              <a:buFontTx/>
              <a:buChar char="-"/>
            </a:pPr>
            <a:r>
              <a:rPr lang="en-CA" sz="2800" dirty="0" smtClean="0">
                <a:latin typeface="Times New Roman" panose="02020603050405020304" pitchFamily="18" charset="0"/>
                <a:cs typeface="Times New Roman" panose="02020603050405020304" pitchFamily="18" charset="0"/>
              </a:rPr>
              <a:t>Gifted 90% of Island to Canada</a:t>
            </a:r>
          </a:p>
          <a:p>
            <a:pPr marL="457200" indent="-457200">
              <a:buFontTx/>
              <a:buChar char="-"/>
            </a:pPr>
            <a:endParaRPr lang="en-CA" sz="2800" dirty="0">
              <a:latin typeface="Times New Roman" panose="02020603050405020304" pitchFamily="18" charset="0"/>
              <a:cs typeface="Times New Roman" panose="02020603050405020304" pitchFamily="18" charset="0"/>
            </a:endParaRPr>
          </a:p>
          <a:p>
            <a:pPr marL="457200" indent="-457200">
              <a:buFontTx/>
              <a:buChar char="-"/>
            </a:pPr>
            <a:r>
              <a:rPr lang="en-CA" sz="2800" dirty="0" smtClean="0">
                <a:latin typeface="Times New Roman" panose="02020603050405020304" pitchFamily="18" charset="0"/>
                <a:cs typeface="Times New Roman" panose="02020603050405020304" pitchFamily="18" charset="0"/>
              </a:rPr>
              <a:t>Value of gift reduced taxes to $0 for life</a:t>
            </a:r>
          </a:p>
        </p:txBody>
      </p:sp>
    </p:spTree>
    <p:extLst>
      <p:ext uri="{BB962C8B-B14F-4D97-AF65-F5344CB8AC3E}">
        <p14:creationId xmlns:p14="http://schemas.microsoft.com/office/powerpoint/2010/main" val="310652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CA" sz="4000" b="1" dirty="0" smtClean="0">
                <a:latin typeface="Times New Roman" panose="02020603050405020304" pitchFamily="18" charset="0"/>
                <a:cs typeface="Times New Roman" panose="02020603050405020304" pitchFamily="18" charset="0"/>
              </a:rPr>
              <a:t>Incentives to Donors</a:t>
            </a:r>
            <a:endParaRPr lang="en-GB"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1371600"/>
            <a:ext cx="8229600" cy="1981200"/>
          </a:xfrm>
        </p:spPr>
        <p:txBody>
          <a:bodyPr/>
          <a:lstStyle/>
          <a:p>
            <a:r>
              <a:rPr lang="en-CA" dirty="0" smtClean="0">
                <a:solidFill>
                  <a:srgbClr val="000000"/>
                </a:solidFill>
                <a:latin typeface="Times New Roman" panose="02020603050405020304" pitchFamily="18" charset="0"/>
                <a:cs typeface="Times New Roman" panose="02020603050405020304" pitchFamily="18" charset="0"/>
              </a:rPr>
              <a:t>Natural </a:t>
            </a:r>
            <a:r>
              <a:rPr lang="en-CA" dirty="0">
                <a:solidFill>
                  <a:srgbClr val="000000"/>
                </a:solidFill>
                <a:latin typeface="Times New Roman" panose="02020603050405020304" pitchFamily="18" charset="0"/>
                <a:cs typeface="Times New Roman" panose="02020603050405020304" pitchFamily="18" charset="0"/>
              </a:rPr>
              <a:t>Area Protection Tax </a:t>
            </a:r>
            <a:r>
              <a:rPr lang="en-CA" dirty="0" smtClean="0">
                <a:solidFill>
                  <a:srgbClr val="000000"/>
                </a:solidFill>
                <a:latin typeface="Times New Roman" panose="02020603050405020304" pitchFamily="18" charset="0"/>
                <a:cs typeface="Times New Roman" panose="02020603050405020304" pitchFamily="18" charset="0"/>
              </a:rPr>
              <a:t>Exemption</a:t>
            </a:r>
          </a:p>
          <a:p>
            <a:pPr lvl="1"/>
            <a:r>
              <a:rPr lang="en-CA" dirty="0" smtClean="0">
                <a:solidFill>
                  <a:srgbClr val="000000"/>
                </a:solidFill>
                <a:latin typeface="Times New Roman" panose="02020603050405020304" pitchFamily="18" charset="0"/>
                <a:cs typeface="Times New Roman" panose="02020603050405020304" pitchFamily="18" charset="0"/>
              </a:rPr>
              <a:t>Owners receive a 65</a:t>
            </a:r>
            <a:r>
              <a:rPr lang="en-CA" dirty="0">
                <a:solidFill>
                  <a:srgbClr val="000000"/>
                </a:solidFill>
                <a:latin typeface="Times New Roman" panose="02020603050405020304" pitchFamily="18" charset="0"/>
                <a:cs typeface="Times New Roman" panose="02020603050405020304" pitchFamily="18" charset="0"/>
              </a:rPr>
              <a:t>% </a:t>
            </a:r>
            <a:r>
              <a:rPr lang="en-CA" dirty="0" smtClean="0">
                <a:solidFill>
                  <a:srgbClr val="000000"/>
                </a:solidFill>
                <a:latin typeface="Times New Roman" panose="02020603050405020304" pitchFamily="18" charset="0"/>
                <a:cs typeface="Times New Roman" panose="02020603050405020304" pitchFamily="18" charset="0"/>
              </a:rPr>
              <a:t>annual reduction on property </a:t>
            </a:r>
            <a:r>
              <a:rPr lang="en-CA" dirty="0">
                <a:solidFill>
                  <a:srgbClr val="000000"/>
                </a:solidFill>
                <a:latin typeface="Times New Roman" panose="02020603050405020304" pitchFamily="18" charset="0"/>
                <a:cs typeface="Times New Roman" panose="02020603050405020304" pitchFamily="18" charset="0"/>
              </a:rPr>
              <a:t>taxes for </a:t>
            </a:r>
            <a:r>
              <a:rPr lang="en-CA" dirty="0" smtClean="0">
                <a:solidFill>
                  <a:srgbClr val="000000"/>
                </a:solidFill>
                <a:latin typeface="Times New Roman" panose="02020603050405020304" pitchFamily="18" charset="0"/>
                <a:cs typeface="Times New Roman" panose="02020603050405020304" pitchFamily="18" charset="0"/>
              </a:rPr>
              <a:t>portion </a:t>
            </a:r>
            <a:r>
              <a:rPr lang="en-CA" dirty="0">
                <a:solidFill>
                  <a:srgbClr val="000000"/>
                </a:solidFill>
                <a:latin typeface="Times New Roman" panose="02020603050405020304" pitchFamily="18" charset="0"/>
                <a:cs typeface="Times New Roman" panose="02020603050405020304" pitchFamily="18" charset="0"/>
              </a:rPr>
              <a:t>of </a:t>
            </a:r>
            <a:r>
              <a:rPr lang="en-CA" dirty="0" smtClean="0">
                <a:solidFill>
                  <a:srgbClr val="000000"/>
                </a:solidFill>
                <a:latin typeface="Times New Roman" panose="02020603050405020304" pitchFamily="18" charset="0"/>
                <a:cs typeface="Times New Roman" panose="02020603050405020304" pitchFamily="18" charset="0"/>
              </a:rPr>
              <a:t>property </a:t>
            </a:r>
            <a:r>
              <a:rPr lang="en-CA" dirty="0">
                <a:solidFill>
                  <a:srgbClr val="000000"/>
                </a:solidFill>
                <a:latin typeface="Times New Roman" panose="02020603050405020304" pitchFamily="18" charset="0"/>
                <a:cs typeface="Times New Roman" panose="02020603050405020304" pitchFamily="18" charset="0"/>
              </a:rPr>
              <a:t>protected with a NAPTEP </a:t>
            </a:r>
            <a:r>
              <a:rPr lang="en-CA" dirty="0" smtClean="0">
                <a:solidFill>
                  <a:srgbClr val="000000"/>
                </a:solidFill>
                <a:latin typeface="Times New Roman" panose="02020603050405020304" pitchFamily="18" charset="0"/>
                <a:cs typeface="Times New Roman" panose="02020603050405020304" pitchFamily="18" charset="0"/>
              </a:rPr>
              <a:t>covenant</a:t>
            </a:r>
          </a:p>
          <a:p>
            <a:pPr marL="457200" lvl="1" indent="0">
              <a:buNone/>
            </a:pPr>
            <a:endParaRPr lang="en-CA" dirty="0" smtClean="0">
              <a:solidFill>
                <a:srgbClr val="000000"/>
              </a:solidFill>
              <a:latin typeface="Times New Roman" panose="02020603050405020304" pitchFamily="18" charset="0"/>
              <a:cs typeface="Times New Roman" panose="02020603050405020304" pitchFamily="18" charset="0"/>
            </a:endParaRPr>
          </a:p>
          <a:p>
            <a:pPr marL="457200" lvl="1" indent="0">
              <a:buNone/>
            </a:pPr>
            <a:endParaRPr lang="en-CA" dirty="0" smtClean="0">
              <a:solidFill>
                <a:srgbClr val="000000"/>
              </a:solidFill>
              <a:latin typeface="Times New Roman" panose="02020603050405020304" pitchFamily="18" charset="0"/>
              <a:cs typeface="Times New Roman" panose="02020603050405020304" pitchFamily="18" charset="0"/>
            </a:endParaRPr>
          </a:p>
        </p:txBody>
      </p:sp>
      <p:pic>
        <p:nvPicPr>
          <p:cNvPr id="3074" name="Picture 2" descr="NAPTE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609600"/>
            <a:ext cx="2918298" cy="6858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67339"/>
            <a:ext cx="18764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descr="http://www.jllproperty.com/Assets/images/orig/1293153.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511" y="3645593"/>
            <a:ext cx="3124200" cy="23431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flipV="1">
            <a:off x="1676400" y="4648200"/>
            <a:ext cx="1066800" cy="337936"/>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43600" y="3536506"/>
            <a:ext cx="2958374" cy="3046988"/>
          </a:xfrm>
          <a:prstGeom prst="rect">
            <a:avLst/>
          </a:prstGeom>
          <a:noFill/>
        </p:spPr>
        <p:txBody>
          <a:bodyPr wrap="none" rtlCol="0">
            <a:spAutoFit/>
          </a:bodyPr>
          <a:lstStyle/>
          <a:p>
            <a:r>
              <a:rPr lang="en-CA" sz="2400" dirty="0" smtClean="0">
                <a:latin typeface="Times New Roman" panose="02020603050405020304" pitchFamily="18" charset="0"/>
                <a:cs typeface="Times New Roman" panose="02020603050405020304" pitchFamily="18" charset="0"/>
              </a:rPr>
              <a:t>One owner, 19 Parcels</a:t>
            </a:r>
          </a:p>
          <a:p>
            <a:endParaRPr lang="en-CA" sz="2400" dirty="0">
              <a:latin typeface="Times New Roman" panose="02020603050405020304" pitchFamily="18" charset="0"/>
              <a:cs typeface="Times New Roman" panose="02020603050405020304" pitchFamily="18" charset="0"/>
            </a:endParaRPr>
          </a:p>
          <a:p>
            <a:r>
              <a:rPr lang="en-CA" sz="2400" dirty="0" smtClean="0">
                <a:latin typeface="Times New Roman" panose="02020603050405020304" pitchFamily="18" charset="0"/>
                <a:cs typeface="Times New Roman" panose="02020603050405020304" pitchFamily="18" charset="0"/>
              </a:rPr>
              <a:t>Value </a:t>
            </a:r>
            <a:r>
              <a:rPr lang="en-CA" sz="2400" dirty="0">
                <a:latin typeface="Times New Roman" panose="02020603050405020304" pitchFamily="18" charset="0"/>
                <a:cs typeface="Times New Roman" panose="02020603050405020304" pitchFamily="18" charset="0"/>
              </a:rPr>
              <a:t>≈ </a:t>
            </a:r>
            <a:r>
              <a:rPr lang="en-CA" sz="2400" dirty="0" smtClean="0">
                <a:latin typeface="Times New Roman" panose="02020603050405020304" pitchFamily="18" charset="0"/>
                <a:cs typeface="Times New Roman" panose="02020603050405020304" pitchFamily="18" charset="0"/>
              </a:rPr>
              <a:t>$30 mil</a:t>
            </a:r>
          </a:p>
          <a:p>
            <a:r>
              <a:rPr lang="en-CA" sz="2400" dirty="0" smtClean="0">
                <a:latin typeface="Times New Roman" panose="02020603050405020304" pitchFamily="18" charset="0"/>
                <a:cs typeface="Times New Roman" panose="02020603050405020304" pitchFamily="18" charset="0"/>
              </a:rPr>
              <a:t>Taxes ≈ $1,000,000</a:t>
            </a:r>
          </a:p>
          <a:p>
            <a:endParaRPr lang="en-CA" sz="2400" dirty="0" smtClean="0">
              <a:latin typeface="Times New Roman" panose="02020603050405020304" pitchFamily="18" charset="0"/>
              <a:cs typeface="Times New Roman" panose="02020603050405020304" pitchFamily="18" charset="0"/>
            </a:endParaRPr>
          </a:p>
          <a:p>
            <a:r>
              <a:rPr lang="en-CA" sz="2400" dirty="0" smtClean="0">
                <a:latin typeface="Times New Roman" panose="02020603050405020304" pitchFamily="18" charset="0"/>
                <a:cs typeface="Times New Roman" panose="02020603050405020304" pitchFamily="18" charset="0"/>
              </a:rPr>
              <a:t>NAPTEP ≈ $650,000</a:t>
            </a:r>
          </a:p>
          <a:p>
            <a:endParaRPr lang="en-CA" sz="2400" dirty="0">
              <a:latin typeface="Times New Roman" panose="02020603050405020304" pitchFamily="18" charset="0"/>
              <a:cs typeface="Times New Roman" panose="02020603050405020304" pitchFamily="18" charset="0"/>
            </a:endParaRPr>
          </a:p>
          <a:p>
            <a:r>
              <a:rPr lang="en-CA" sz="2400" b="1" dirty="0" smtClean="0">
                <a:solidFill>
                  <a:srgbClr val="FF0000"/>
                </a:solidFill>
                <a:latin typeface="Times New Roman" panose="02020603050405020304" pitchFamily="18" charset="0"/>
                <a:cs typeface="Times New Roman" panose="02020603050405020304" pitchFamily="18" charset="0"/>
              </a:rPr>
              <a:t>ARL ≈ $850,000</a:t>
            </a:r>
            <a:endParaRPr lang="en-CA"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50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5724525" y="188913"/>
            <a:ext cx="3132138" cy="4306887"/>
          </a:xfrm>
        </p:spPr>
        <p:txBody>
          <a:bodyPr/>
          <a:lstStyle/>
          <a:p>
            <a:pPr algn="l"/>
            <a:r>
              <a:rPr lang="en-US" altLang="en-US" sz="3600" dirty="0" smtClean="0">
                <a:solidFill>
                  <a:srgbClr val="212911"/>
                </a:solidFill>
              </a:rPr>
              <a:t>Expected Growth of Song Sparrow Populations Given Cowbird Distribution</a:t>
            </a:r>
          </a:p>
        </p:txBody>
      </p:sp>
      <p:pic>
        <p:nvPicPr>
          <p:cNvPr id="32771" name="Picture 5" descr="ExpectedLambdaJan22"/>
          <p:cNvPicPr>
            <a:picLocks noChangeAspect="1" noChangeArrowheads="1"/>
          </p:cNvPicPr>
          <p:nvPr/>
        </p:nvPicPr>
        <p:blipFill>
          <a:blip r:embed="rId2">
            <a:extLst>
              <a:ext uri="{28A0092B-C50C-407E-A947-70E740481C1C}">
                <a14:useLocalDpi xmlns:a14="http://schemas.microsoft.com/office/drawing/2010/main" val="0"/>
              </a:ext>
            </a:extLst>
          </a:blip>
          <a:srcRect l="3984" t="7552" r="4910" b="3687"/>
          <a:stretch>
            <a:fillRect/>
          </a:stretch>
        </p:blipFill>
        <p:spPr bwMode="auto">
          <a:xfrm>
            <a:off x="150813" y="188913"/>
            <a:ext cx="5141912" cy="6480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32772" name="Group 6"/>
          <p:cNvGrpSpPr>
            <a:grpSpLocks/>
          </p:cNvGrpSpPr>
          <p:nvPr/>
        </p:nvGrpSpPr>
        <p:grpSpPr bwMode="auto">
          <a:xfrm>
            <a:off x="2555875" y="260350"/>
            <a:ext cx="2665413" cy="1439863"/>
            <a:chOff x="431" y="2614"/>
            <a:chExt cx="1924" cy="1097"/>
          </a:xfrm>
        </p:grpSpPr>
        <p:pic>
          <p:nvPicPr>
            <p:cNvPr id="32775" name="Picture 7"/>
            <p:cNvPicPr>
              <a:picLocks noChangeAspect="1" noChangeArrowheads="1"/>
            </p:cNvPicPr>
            <p:nvPr/>
          </p:nvPicPr>
          <p:blipFill>
            <a:blip r:embed="rId3">
              <a:extLst>
                <a:ext uri="{28A0092B-C50C-407E-A947-70E740481C1C}">
                  <a14:useLocalDpi xmlns:a14="http://schemas.microsoft.com/office/drawing/2010/main" val="0"/>
                </a:ext>
              </a:extLst>
            </a:blip>
            <a:srcRect l="2304" t="15521" b="68912"/>
            <a:stretch>
              <a:fillRect/>
            </a:stretch>
          </p:blipFill>
          <p:spPr bwMode="auto">
            <a:xfrm>
              <a:off x="431" y="2614"/>
              <a:ext cx="192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8"/>
            <p:cNvPicPr>
              <a:picLocks noChangeAspect="1" noChangeArrowheads="1"/>
            </p:cNvPicPr>
            <p:nvPr/>
          </p:nvPicPr>
          <p:blipFill>
            <a:blip r:embed="rId3">
              <a:extLst>
                <a:ext uri="{28A0092B-C50C-407E-A947-70E740481C1C}">
                  <a14:useLocalDpi xmlns:a14="http://schemas.microsoft.com/office/drawing/2010/main" val="0"/>
                </a:ext>
              </a:extLst>
            </a:blip>
            <a:srcRect l="2304" t="40353"/>
            <a:stretch>
              <a:fillRect/>
            </a:stretch>
          </p:blipFill>
          <p:spPr bwMode="auto">
            <a:xfrm>
              <a:off x="431" y="2840"/>
              <a:ext cx="1924" cy="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773" name="Picture 9" descr="000000031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010150"/>
            <a:ext cx="16002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0" descr="SOS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063" y="5445125"/>
            <a:ext cx="1584325"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2517238" y="3987084"/>
            <a:ext cx="796925" cy="8382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5" descr="http://www.jllproperty.com/Assets/images/orig/1293153.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813" y="1848487"/>
            <a:ext cx="2731617" cy="204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67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ExpectedLambdaJan22"/>
          <p:cNvPicPr>
            <a:picLocks noChangeAspect="1" noChangeArrowheads="1"/>
          </p:cNvPicPr>
          <p:nvPr/>
        </p:nvPicPr>
        <p:blipFill>
          <a:blip r:embed="rId2">
            <a:extLst>
              <a:ext uri="{28A0092B-C50C-407E-A947-70E740481C1C}">
                <a14:useLocalDpi xmlns:a14="http://schemas.microsoft.com/office/drawing/2010/main" val="0"/>
              </a:ext>
            </a:extLst>
          </a:blip>
          <a:srcRect l="3984" t="7552" r="4910" b="3687"/>
          <a:stretch>
            <a:fillRect/>
          </a:stretch>
        </p:blipFill>
        <p:spPr bwMode="auto">
          <a:xfrm>
            <a:off x="-53975" y="-114300"/>
            <a:ext cx="5540375" cy="6983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43" name="Rectangle 11"/>
          <p:cNvSpPr>
            <a:spLocks noChangeArrowheads="1"/>
          </p:cNvSpPr>
          <p:nvPr/>
        </p:nvSpPr>
        <p:spPr bwMode="auto">
          <a:xfrm>
            <a:off x="5563674" y="199691"/>
            <a:ext cx="3505200" cy="6309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cs typeface="Arial" pitchFamily="34" charset="0"/>
              </a:defRPr>
            </a:lvl1pPr>
            <a:lvl2pPr marL="742950" indent="-285750" eaLnBrk="0" hangingPunct="0">
              <a:spcBef>
                <a:spcPct val="20000"/>
              </a:spcBef>
              <a:buChar char="–"/>
              <a:defRPr sz="2800">
                <a:solidFill>
                  <a:schemeClr val="tx1"/>
                </a:solidFill>
                <a:latin typeface="Arial" pitchFamily="34" charset="0"/>
                <a:cs typeface="Arial" pitchFamily="34" charset="0"/>
              </a:defRPr>
            </a:lvl2pPr>
            <a:lvl3pPr marL="1143000" indent="-228600" eaLnBrk="0" hangingPunct="0">
              <a:spcBef>
                <a:spcPct val="20000"/>
              </a:spcBef>
              <a:buChar char="•"/>
              <a:defRPr sz="2400">
                <a:solidFill>
                  <a:schemeClr val="tx1"/>
                </a:solidFill>
                <a:latin typeface="Arial" pitchFamily="34" charset="0"/>
                <a:cs typeface="Arial" pitchFamily="34" charset="0"/>
              </a:defRPr>
            </a:lvl3pPr>
            <a:lvl4pPr marL="1600200" indent="-228600" eaLnBrk="0" hangingPunct="0">
              <a:spcBef>
                <a:spcPct val="20000"/>
              </a:spcBef>
              <a:buChar char="–"/>
              <a:defRPr sz="2000">
                <a:solidFill>
                  <a:schemeClr val="tx1"/>
                </a:solidFill>
                <a:latin typeface="Arial" pitchFamily="34" charset="0"/>
                <a:cs typeface="Arial" pitchFamily="34" charset="0"/>
              </a:defRPr>
            </a:lvl4pPr>
            <a:lvl5pPr marL="2057400" indent="-228600" eaLnBrk="0" hangingPunct="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sz="4400" b="1" dirty="0" smtClean="0">
                <a:solidFill>
                  <a:srgbClr val="99CC00"/>
                </a:solidFill>
                <a:latin typeface="Times New Roman" panose="02020603050405020304" pitchFamily="18" charset="0"/>
                <a:cs typeface="Times New Roman" panose="02020603050405020304" pitchFamily="18" charset="0"/>
              </a:rPr>
              <a:t>ALR Tax Incentive can be a </a:t>
            </a:r>
            <a:r>
              <a:rPr lang="en-US" altLang="en-US" sz="4400" b="1" i="1" dirty="0" smtClean="0">
                <a:solidFill>
                  <a:srgbClr val="99CC00"/>
                </a:solidFill>
                <a:latin typeface="Times New Roman" panose="02020603050405020304" pitchFamily="18" charset="0"/>
                <a:cs typeface="Times New Roman" panose="02020603050405020304" pitchFamily="18" charset="0"/>
              </a:rPr>
              <a:t>Perverse Incentive</a:t>
            </a:r>
          </a:p>
          <a:p>
            <a:pPr eaLnBrk="1" hangingPunct="1">
              <a:spcBef>
                <a:spcPct val="0"/>
              </a:spcBef>
              <a:buFontTx/>
              <a:buNone/>
            </a:pPr>
            <a:endParaRPr lang="en-US" altLang="en-US" dirty="0">
              <a:solidFill>
                <a:srgbClr val="99CC00"/>
              </a:solidFill>
            </a:endParaRPr>
          </a:p>
          <a:p>
            <a:pPr eaLnBrk="1" hangingPunct="1">
              <a:spcBef>
                <a:spcPct val="0"/>
              </a:spcBef>
              <a:buFontTx/>
              <a:buNone/>
            </a:pPr>
            <a:r>
              <a:rPr lang="en-US" altLang="en-US" sz="2800" dirty="0" smtClean="0">
                <a:solidFill>
                  <a:srgbClr val="212911"/>
                </a:solidFill>
              </a:rPr>
              <a:t>ALR Credit</a:t>
            </a:r>
            <a:r>
              <a:rPr lang="en-US" altLang="en-US" sz="2800" dirty="0">
                <a:solidFill>
                  <a:srgbClr val="212911"/>
                </a:solidFill>
              </a:rPr>
              <a:t>: </a:t>
            </a:r>
          </a:p>
          <a:p>
            <a:pPr eaLnBrk="1" hangingPunct="1">
              <a:spcBef>
                <a:spcPct val="0"/>
              </a:spcBef>
              <a:buFontTx/>
              <a:buNone/>
            </a:pPr>
            <a:r>
              <a:rPr lang="en-US" altLang="en-US" sz="2800" dirty="0">
                <a:solidFill>
                  <a:srgbClr val="212911"/>
                </a:solidFill>
              </a:rPr>
              <a:t>Pays Landowners to Degrade Habitat</a:t>
            </a:r>
          </a:p>
          <a:p>
            <a:pPr eaLnBrk="1" hangingPunct="1">
              <a:spcBef>
                <a:spcPct val="0"/>
              </a:spcBef>
              <a:buFontTx/>
              <a:buNone/>
            </a:pPr>
            <a:endParaRPr lang="en-US" altLang="en-US" sz="2800" dirty="0">
              <a:solidFill>
                <a:srgbClr val="212911"/>
              </a:solidFill>
            </a:endParaRPr>
          </a:p>
          <a:p>
            <a:pPr eaLnBrk="1" hangingPunct="1">
              <a:spcBef>
                <a:spcPct val="0"/>
              </a:spcBef>
              <a:buFontTx/>
              <a:buNone/>
            </a:pPr>
            <a:r>
              <a:rPr lang="en-US" altLang="en-US" sz="2800" dirty="0">
                <a:solidFill>
                  <a:srgbClr val="212911"/>
                </a:solidFill>
              </a:rPr>
              <a:t>Why Not ‘Pay’ to Promote Historic Habitat Conditions?</a:t>
            </a:r>
          </a:p>
        </p:txBody>
      </p:sp>
      <p:cxnSp>
        <p:nvCxnSpPr>
          <p:cNvPr id="16" name="Straight Arrow Connector 15"/>
          <p:cNvCxnSpPr/>
          <p:nvPr/>
        </p:nvCxnSpPr>
        <p:spPr>
          <a:xfrm rot="5400000">
            <a:off x="2095500" y="2628900"/>
            <a:ext cx="2590800" cy="9906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a:off x="3276600" y="2362200"/>
            <a:ext cx="1143000" cy="762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1600200" y="2667000"/>
            <a:ext cx="2971800" cy="14478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5847" name="Picture 18" descr="Cowbirds landing on cattle"/>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3190875" y="381000"/>
            <a:ext cx="2028825" cy="1476375"/>
          </a:xfrm>
        </p:spPr>
      </p:pic>
      <p:pic>
        <p:nvPicPr>
          <p:cNvPr id="8" name="Picture 5" descr="http://www.jllproperty.com/Assets/images/orig/1293153.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9" y="1681060"/>
            <a:ext cx="2731617" cy="204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5958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983" y="339033"/>
            <a:ext cx="8229600" cy="1143000"/>
          </a:xfrm>
        </p:spPr>
        <p:txBody>
          <a:bodyPr/>
          <a:lstStyle/>
          <a:p>
            <a:pPr algn="l"/>
            <a:r>
              <a:rPr lang="en-CA" dirty="0" smtClean="0">
                <a:solidFill>
                  <a:srgbClr val="212911"/>
                </a:solidFill>
              </a:rPr>
              <a:t>Examples of Services Rendered</a:t>
            </a:r>
            <a:endParaRPr lang="en-GB" dirty="0">
              <a:solidFill>
                <a:srgbClr val="212911"/>
              </a:solidFill>
            </a:endParaRPr>
          </a:p>
        </p:txBody>
      </p:sp>
      <p:sp>
        <p:nvSpPr>
          <p:cNvPr id="3" name="Content Placeholder 2"/>
          <p:cNvSpPr>
            <a:spLocks noGrp="1"/>
          </p:cNvSpPr>
          <p:nvPr>
            <p:ph idx="1"/>
          </p:nvPr>
        </p:nvSpPr>
        <p:spPr>
          <a:xfrm>
            <a:off x="457200" y="1600200"/>
            <a:ext cx="8229600" cy="5105400"/>
          </a:xfrm>
        </p:spPr>
        <p:txBody>
          <a:bodyPr/>
          <a:lstStyle/>
          <a:p>
            <a:pPr marL="0" indent="0">
              <a:buNone/>
            </a:pPr>
            <a:r>
              <a:rPr lang="en-CA" sz="2800" dirty="0" smtClean="0">
                <a:solidFill>
                  <a:srgbClr val="212911"/>
                </a:solidFill>
                <a:latin typeface="Times New Roman" panose="02020603050405020304" pitchFamily="18" charset="0"/>
                <a:cs typeface="Times New Roman" panose="02020603050405020304" pitchFamily="18" charset="0"/>
              </a:rPr>
              <a:t>Passerines Birds (12,000 – 30,000 annually)</a:t>
            </a:r>
            <a:endParaRPr lang="en-CA" sz="2800" dirty="0">
              <a:solidFill>
                <a:srgbClr val="212911"/>
              </a:solidFill>
              <a:latin typeface="Times New Roman" panose="02020603050405020304" pitchFamily="18" charset="0"/>
              <a:cs typeface="Times New Roman" panose="02020603050405020304" pitchFamily="18" charset="0"/>
            </a:endParaRPr>
          </a:p>
          <a:p>
            <a:pPr marL="0" indent="0">
              <a:buNone/>
            </a:pPr>
            <a:endParaRPr lang="en-CA" sz="2800" dirty="0" smtClean="0">
              <a:solidFill>
                <a:srgbClr val="212911"/>
              </a:solidFill>
              <a:latin typeface="Times New Roman" panose="02020603050405020304" pitchFamily="18" charset="0"/>
              <a:cs typeface="Times New Roman" panose="02020603050405020304" pitchFamily="18" charset="0"/>
            </a:endParaRPr>
          </a:p>
          <a:p>
            <a:pPr marL="0" indent="0">
              <a:buNone/>
            </a:pPr>
            <a:r>
              <a:rPr lang="en-CA" sz="2800" dirty="0" smtClean="0">
                <a:solidFill>
                  <a:srgbClr val="212911"/>
                </a:solidFill>
                <a:latin typeface="Times New Roman" panose="02020603050405020304" pitchFamily="18" charset="0"/>
                <a:cs typeface="Times New Roman" panose="02020603050405020304" pitchFamily="18" charset="0"/>
              </a:rPr>
              <a:t>Carbon Sequestration</a:t>
            </a:r>
          </a:p>
          <a:p>
            <a:pPr marL="0" indent="0">
              <a:buNone/>
            </a:pPr>
            <a:endParaRPr lang="en-CA" sz="2800" dirty="0">
              <a:solidFill>
                <a:srgbClr val="212911"/>
              </a:solidFill>
              <a:latin typeface="Times New Roman" panose="02020603050405020304" pitchFamily="18" charset="0"/>
              <a:cs typeface="Times New Roman" panose="02020603050405020304" pitchFamily="18" charset="0"/>
            </a:endParaRPr>
          </a:p>
          <a:p>
            <a:pPr marL="0" indent="0">
              <a:buNone/>
            </a:pPr>
            <a:r>
              <a:rPr lang="en-CA" sz="2800" dirty="0" smtClean="0">
                <a:solidFill>
                  <a:srgbClr val="212911"/>
                </a:solidFill>
                <a:latin typeface="Times New Roman" panose="02020603050405020304" pitchFamily="18" charset="0"/>
                <a:cs typeface="Times New Roman" panose="02020603050405020304" pitchFamily="18" charset="0"/>
              </a:rPr>
              <a:t>Visual Quality (Boaters, BC Ferries, Land Owners) </a:t>
            </a:r>
          </a:p>
          <a:p>
            <a:pPr marL="0" indent="0">
              <a:buNone/>
            </a:pPr>
            <a:endParaRPr lang="en-CA" sz="2800" dirty="0">
              <a:solidFill>
                <a:srgbClr val="212911"/>
              </a:solidFill>
              <a:latin typeface="Times New Roman" panose="02020603050405020304" pitchFamily="18" charset="0"/>
              <a:cs typeface="Times New Roman" panose="02020603050405020304" pitchFamily="18" charset="0"/>
            </a:endParaRPr>
          </a:p>
          <a:p>
            <a:pPr marL="0" indent="0">
              <a:buNone/>
            </a:pPr>
            <a:r>
              <a:rPr lang="en-CA" sz="2800" dirty="0" smtClean="0">
                <a:solidFill>
                  <a:srgbClr val="212911"/>
                </a:solidFill>
                <a:latin typeface="Times New Roman" panose="02020603050405020304" pitchFamily="18" charset="0"/>
                <a:cs typeface="Times New Roman" panose="02020603050405020304" pitchFamily="18" charset="0"/>
              </a:rPr>
              <a:t>Protected Habitat for Rare and Endangered Species</a:t>
            </a:r>
          </a:p>
          <a:p>
            <a:pPr marL="0" indent="0">
              <a:buNone/>
            </a:pPr>
            <a:endParaRPr lang="en-CA" sz="2800" dirty="0" smtClean="0">
              <a:solidFill>
                <a:srgbClr val="212911"/>
              </a:solidFill>
              <a:latin typeface="Times New Roman" panose="02020603050405020304" pitchFamily="18" charset="0"/>
              <a:cs typeface="Times New Roman" panose="02020603050405020304" pitchFamily="18" charset="0"/>
            </a:endParaRPr>
          </a:p>
          <a:p>
            <a:pPr marL="0" indent="0">
              <a:buNone/>
            </a:pPr>
            <a:r>
              <a:rPr lang="en-CA" sz="2800" dirty="0" smtClean="0">
                <a:solidFill>
                  <a:srgbClr val="212911"/>
                </a:solidFill>
                <a:latin typeface="Times New Roman" panose="02020603050405020304" pitchFamily="18" charset="0"/>
                <a:cs typeface="Times New Roman" panose="02020603050405020304" pitchFamily="18" charset="0"/>
              </a:rPr>
              <a:t>Clams, oysters recreation below tide-line</a:t>
            </a:r>
            <a:endParaRPr lang="en-GB" sz="2800" dirty="0">
              <a:solidFill>
                <a:srgbClr val="21291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52400" y="1371600"/>
            <a:ext cx="8654603" cy="5416868"/>
          </a:xfrm>
          <a:prstGeom prst="rect">
            <a:avLst/>
          </a:prstGeom>
          <a:solidFill>
            <a:schemeClr val="accent1"/>
          </a:solidFill>
        </p:spPr>
        <p:txBody>
          <a:bodyPr wrap="square" rtlCol="0">
            <a:spAutoFit/>
          </a:bodyPr>
          <a:lstStyle/>
          <a:p>
            <a:endParaRPr lang="en-CA" dirty="0" smtClean="0"/>
          </a:p>
          <a:p>
            <a:endParaRPr lang="en-CA" dirty="0"/>
          </a:p>
          <a:p>
            <a:endParaRPr lang="en-CA" dirty="0" smtClean="0"/>
          </a:p>
          <a:p>
            <a:endParaRPr lang="en-CA" dirty="0"/>
          </a:p>
          <a:p>
            <a:endParaRPr lang="en-CA" dirty="0" smtClean="0"/>
          </a:p>
          <a:p>
            <a:endParaRPr lang="en-CA" dirty="0"/>
          </a:p>
          <a:p>
            <a:endParaRPr lang="en-CA" dirty="0" smtClean="0"/>
          </a:p>
          <a:p>
            <a:endParaRPr lang="en-CA" dirty="0"/>
          </a:p>
          <a:p>
            <a:r>
              <a:rPr lang="en-CA" sz="4000" dirty="0" smtClean="0"/>
              <a:t>Suggestions?</a:t>
            </a:r>
          </a:p>
          <a:p>
            <a:endParaRPr lang="en-CA" dirty="0"/>
          </a:p>
          <a:p>
            <a:endParaRPr lang="en-CA" dirty="0" smtClean="0"/>
          </a:p>
          <a:p>
            <a:endParaRPr lang="en-CA" dirty="0"/>
          </a:p>
          <a:p>
            <a:endParaRPr lang="en-CA" dirty="0" smtClean="0"/>
          </a:p>
          <a:p>
            <a:endParaRPr lang="en-CA" dirty="0"/>
          </a:p>
          <a:p>
            <a:endParaRPr lang="en-CA" dirty="0" smtClean="0"/>
          </a:p>
          <a:p>
            <a:endParaRPr lang="en-CA" dirty="0"/>
          </a:p>
          <a:p>
            <a:endParaRPr lang="en-CA" dirty="0" smtClean="0"/>
          </a:p>
          <a:p>
            <a:endParaRPr lang="en-GB" dirty="0"/>
          </a:p>
        </p:txBody>
      </p:sp>
    </p:spTree>
    <p:extLst>
      <p:ext uri="{BB962C8B-B14F-4D97-AF65-F5344CB8AC3E}">
        <p14:creationId xmlns:p14="http://schemas.microsoft.com/office/powerpoint/2010/main" val="159503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ichar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26583</TotalTime>
  <Words>765</Words>
  <Application>Microsoft Office PowerPoint</Application>
  <PresentationFormat>On-screen Show (4:3)</PresentationFormat>
  <Paragraphs>139</Paragraphs>
  <Slides>24</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24</vt:i4>
      </vt:variant>
    </vt:vector>
  </HeadingPairs>
  <TitlesOfParts>
    <vt:vector size="30" baseType="lpstr">
      <vt:lpstr>Arial</vt:lpstr>
      <vt:lpstr>Calibri</vt:lpstr>
      <vt:lpstr>Times New Roman</vt:lpstr>
      <vt:lpstr>Office Theme</vt:lpstr>
      <vt:lpstr>Richard</vt:lpstr>
      <vt:lpstr>Default Design</vt:lpstr>
      <vt:lpstr>Economic Incentives for Conservation: Offsets, Management Costs and Landscape Context </vt:lpstr>
      <vt:lpstr>PowerPoint Presentation</vt:lpstr>
      <vt:lpstr>Conservation Covenants</vt:lpstr>
      <vt:lpstr>Incentives to Donors</vt:lpstr>
      <vt:lpstr>Little D`Arcy</vt:lpstr>
      <vt:lpstr>Incentives to Donors</vt:lpstr>
      <vt:lpstr>Expected Growth of Song Sparrow Populations Given Cowbird Distribution</vt:lpstr>
      <vt:lpstr>PowerPoint Presentation</vt:lpstr>
      <vt:lpstr>Examples of Services Rendered</vt:lpstr>
      <vt:lpstr>The Agricultural Land Reserve as Corridor and Buffer Habitat</vt:lpstr>
      <vt:lpstr>Biodiversity – Carbon Synergy in the Conservation of Forested Land</vt:lpstr>
      <vt:lpstr>Biodiversity - Carbon</vt:lpstr>
      <vt:lpstr>Minimizing Long-term Management Costs </vt:lpstr>
      <vt:lpstr>PowerPoint Presentation</vt:lpstr>
      <vt:lpstr>PowerPoint Presentation</vt:lpstr>
      <vt:lpstr>PowerPoint Presentation</vt:lpstr>
      <vt:lpstr>PowerPoint Presentation</vt:lpstr>
      <vt:lpstr>PowerPoint Presentation</vt:lpstr>
      <vt:lpstr>How Might Long-term Management Costs Influenced by Landscape Context?  </vt:lpstr>
      <vt:lpstr>PowerPoint Presentation</vt:lpstr>
      <vt:lpstr>PowerPoint Presentation</vt:lpstr>
      <vt:lpstr>PowerPoint Presentation</vt:lpstr>
      <vt:lpstr>How Might Landscape Context Influence the Cost of Alternative Acquisitions?  </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predictive avian occurrence maps for maximizing the efficiency of conservation planning</dc:title>
  <dc:creator>Richard Schuster</dc:creator>
  <cp:lastModifiedBy>peter arcese</cp:lastModifiedBy>
  <cp:revision>816</cp:revision>
  <dcterms:created xsi:type="dcterms:W3CDTF">2006-08-16T00:00:00Z</dcterms:created>
  <dcterms:modified xsi:type="dcterms:W3CDTF">2016-11-30T03:18:42Z</dcterms:modified>
</cp:coreProperties>
</file>